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handoutMasterIdLst>
    <p:handoutMasterId r:id="rId77"/>
  </p:handoutMasterIdLst>
  <p:sldIdLst>
    <p:sldId id="256" r:id="rId2"/>
    <p:sldId id="266" r:id="rId3"/>
    <p:sldId id="383" r:id="rId4"/>
    <p:sldId id="402" r:id="rId5"/>
    <p:sldId id="403" r:id="rId6"/>
    <p:sldId id="404" r:id="rId7"/>
    <p:sldId id="405" r:id="rId8"/>
    <p:sldId id="406" r:id="rId9"/>
    <p:sldId id="407" r:id="rId10"/>
    <p:sldId id="408" r:id="rId11"/>
    <p:sldId id="409" r:id="rId12"/>
    <p:sldId id="410" r:id="rId13"/>
    <p:sldId id="411" r:id="rId14"/>
    <p:sldId id="412" r:id="rId15"/>
    <p:sldId id="413" r:id="rId16"/>
    <p:sldId id="414" r:id="rId17"/>
    <p:sldId id="415" r:id="rId18"/>
    <p:sldId id="416" r:id="rId19"/>
    <p:sldId id="417" r:id="rId20"/>
    <p:sldId id="418" r:id="rId21"/>
    <p:sldId id="419" r:id="rId22"/>
    <p:sldId id="420" r:id="rId23"/>
    <p:sldId id="421" r:id="rId24"/>
    <p:sldId id="422" r:id="rId25"/>
    <p:sldId id="423" r:id="rId26"/>
    <p:sldId id="424" r:id="rId27"/>
    <p:sldId id="425" r:id="rId28"/>
    <p:sldId id="426" r:id="rId29"/>
    <p:sldId id="427" r:id="rId30"/>
    <p:sldId id="428" r:id="rId31"/>
    <p:sldId id="429" r:id="rId32"/>
    <p:sldId id="430" r:id="rId33"/>
    <p:sldId id="431" r:id="rId34"/>
    <p:sldId id="432" r:id="rId35"/>
    <p:sldId id="433" r:id="rId36"/>
    <p:sldId id="434" r:id="rId37"/>
    <p:sldId id="435" r:id="rId38"/>
    <p:sldId id="436" r:id="rId39"/>
    <p:sldId id="437" r:id="rId40"/>
    <p:sldId id="438" r:id="rId41"/>
    <p:sldId id="439" r:id="rId42"/>
    <p:sldId id="440" r:id="rId43"/>
    <p:sldId id="441" r:id="rId44"/>
    <p:sldId id="442" r:id="rId45"/>
    <p:sldId id="443" r:id="rId46"/>
    <p:sldId id="444" r:id="rId47"/>
    <p:sldId id="445" r:id="rId48"/>
    <p:sldId id="446" r:id="rId49"/>
    <p:sldId id="447" r:id="rId50"/>
    <p:sldId id="448" r:id="rId51"/>
    <p:sldId id="449" r:id="rId52"/>
    <p:sldId id="450" r:id="rId53"/>
    <p:sldId id="451" r:id="rId54"/>
    <p:sldId id="452" r:id="rId55"/>
    <p:sldId id="453" r:id="rId56"/>
    <p:sldId id="454" r:id="rId57"/>
    <p:sldId id="455" r:id="rId58"/>
    <p:sldId id="456" r:id="rId59"/>
    <p:sldId id="457" r:id="rId60"/>
    <p:sldId id="458" r:id="rId61"/>
    <p:sldId id="459" r:id="rId62"/>
    <p:sldId id="460" r:id="rId63"/>
    <p:sldId id="461" r:id="rId64"/>
    <p:sldId id="462" r:id="rId65"/>
    <p:sldId id="463" r:id="rId66"/>
    <p:sldId id="464" r:id="rId67"/>
    <p:sldId id="465" r:id="rId68"/>
    <p:sldId id="467" r:id="rId69"/>
    <p:sldId id="468" r:id="rId70"/>
    <p:sldId id="469" r:id="rId71"/>
    <p:sldId id="470" r:id="rId72"/>
    <p:sldId id="471" r:id="rId73"/>
    <p:sldId id="472" r:id="rId74"/>
    <p:sldId id="466" r:id="rId75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F1FF"/>
    <a:srgbClr val="97E1FF"/>
    <a:srgbClr val="00A4E6"/>
    <a:srgbClr val="5BD0FF"/>
    <a:srgbClr val="29C2FF"/>
    <a:srgbClr val="11BBFF"/>
    <a:srgbClr val="21C0FF"/>
    <a:srgbClr val="ABE7FF"/>
    <a:srgbClr val="B7EAFF"/>
    <a:srgbClr val="75D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46" autoAdjust="0"/>
    <p:restoredTop sz="97136" autoAdjust="0"/>
  </p:normalViewPr>
  <p:slideViewPr>
    <p:cSldViewPr>
      <p:cViewPr>
        <p:scale>
          <a:sx n="100" d="100"/>
          <a:sy n="100" d="100"/>
        </p:scale>
        <p:origin x="-984" y="-180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-37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2019-08-19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2019-08-19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네트워크 개론(3판)_표지-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682096"/>
          </a:xfrm>
          <a:prstGeom prst="rect">
            <a:avLst/>
          </a:prstGeom>
        </p:spPr>
      </p:pic>
      <p:sp>
        <p:nvSpPr>
          <p:cNvPr id="8" name="직사각형 6"/>
          <p:cNvSpPr/>
          <p:nvPr userDrawn="1"/>
        </p:nvSpPr>
        <p:spPr>
          <a:xfrm>
            <a:off x="0" y="5022962"/>
            <a:ext cx="9144000" cy="1835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323528" y="5280651"/>
            <a:ext cx="8229600" cy="1319660"/>
          </a:xfrm>
          <a:prstGeom prst="rect">
            <a:avLst/>
          </a:prstGeom>
        </p:spPr>
        <p:txBody>
          <a:bodyPr/>
          <a:lstStyle>
            <a:lvl1pPr algn="l">
              <a:defRPr sz="3600" b="1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5" name="Picture 3" descr="네트워크 개론(3판)_표지-2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28" t="4470" b="42335"/>
          <a:stretch/>
        </p:blipFill>
        <p:spPr>
          <a:xfrm>
            <a:off x="0" y="0"/>
            <a:ext cx="7164288" cy="4885675"/>
          </a:xfrm>
          <a:prstGeom prst="rect">
            <a:avLst/>
          </a:prstGeom>
        </p:spPr>
      </p:pic>
      <p:pic>
        <p:nvPicPr>
          <p:cNvPr id="16" name="Picture 5" descr="네트워크 개론(3판)_표지-4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6" t="10234" r="6651" b="6373"/>
          <a:stretch/>
        </p:blipFill>
        <p:spPr>
          <a:xfrm>
            <a:off x="4499992" y="1170090"/>
            <a:ext cx="4644008" cy="4059110"/>
          </a:xfrm>
          <a:prstGeom prst="rect">
            <a:avLst/>
          </a:prstGeom>
        </p:spPr>
      </p:pic>
      <p:pic>
        <p:nvPicPr>
          <p:cNvPr id="17" name="Picture 7" descr="한빛로고.png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9" t="27506" r="9941" b="6356"/>
          <a:stretch/>
        </p:blipFill>
        <p:spPr>
          <a:xfrm>
            <a:off x="7200901" y="419100"/>
            <a:ext cx="1600200" cy="38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지니\Desktop\캡처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42" y="4568353"/>
            <a:ext cx="2093402" cy="20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 userDrawn="1"/>
        </p:nvSpPr>
        <p:spPr>
          <a:xfrm>
            <a:off x="-1" y="6163792"/>
            <a:ext cx="9144001" cy="6942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9" name="직사각형 10"/>
          <p:cNvSpPr/>
          <p:nvPr userDrawn="1"/>
        </p:nvSpPr>
        <p:spPr>
          <a:xfrm>
            <a:off x="0" y="6091238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5125326"/>
            <a:ext cx="2573597" cy="759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3693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dirty="0" smtClean="0">
                <a:latin typeface="HY견고딕" pitchFamily="18" charset="-127"/>
                <a:ea typeface="HY견고딕" pitchFamily="18" charset="-127"/>
              </a:rPr>
              <a:t>IT</a:t>
            </a:r>
            <a:r>
              <a:rPr kumimoji="0" lang="en-US" altLang="ko-KR" sz="1800" baseline="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1800" baseline="0" dirty="0" err="1" smtClean="0">
                <a:latin typeface="HY견고딕" pitchFamily="18" charset="-127"/>
                <a:ea typeface="HY견고딕" pitchFamily="18" charset="-127"/>
              </a:rPr>
              <a:t>CookBook</a:t>
            </a:r>
            <a:r>
              <a:rPr kumimoji="0" lang="en-US" altLang="ko-KR" sz="1800" baseline="0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ko-KR" altLang="en-US" sz="1800" baseline="0" dirty="0" smtClean="0">
                <a:latin typeface="HY견고딕" pitchFamily="18" charset="-127"/>
                <a:ea typeface="HY견고딕" pitchFamily="18" charset="-127"/>
              </a:rPr>
              <a:t>네트워크 개론</a:t>
            </a:r>
            <a:r>
              <a:rPr kumimoji="0" lang="en-US" altLang="ko-KR" sz="1400" baseline="0" dirty="0" smtClean="0">
                <a:latin typeface="HY견고딕" pitchFamily="18" charset="-127"/>
                <a:ea typeface="HY견고딕" pitchFamily="18" charset="-127"/>
              </a:rPr>
              <a:t>: </a:t>
            </a:r>
            <a:r>
              <a:rPr kumimoji="0" lang="ko-KR" altLang="en-US" sz="1400" baseline="0" dirty="0" smtClean="0">
                <a:latin typeface="HY견고딕" pitchFamily="18" charset="-127"/>
                <a:ea typeface="HY견고딕" pitchFamily="18" charset="-127"/>
              </a:rPr>
              <a:t>쉽게 배우는 네트워크의 기본 원리</a:t>
            </a:r>
            <a:r>
              <a:rPr kumimoji="0" lang="en-US" altLang="ko-KR" sz="1400" baseline="0" dirty="0" smtClean="0">
                <a:latin typeface="HY견고딕" pitchFamily="18" charset="-127"/>
                <a:ea typeface="HY견고딕" pitchFamily="18" charset="-127"/>
              </a:rPr>
              <a:t>(</a:t>
            </a:r>
            <a:r>
              <a:rPr kumimoji="0" lang="ko-KR" altLang="en-US" sz="1400" baseline="0" dirty="0" smtClean="0">
                <a:latin typeface="HY견고딕" pitchFamily="18" charset="-127"/>
                <a:ea typeface="HY견고딕" pitchFamily="18" charset="-127"/>
              </a:rPr>
              <a:t>개정판</a:t>
            </a:r>
            <a:r>
              <a:rPr kumimoji="0" lang="en-US" altLang="ko-KR" sz="1400" baseline="0" dirty="0" smtClean="0">
                <a:latin typeface="HY견고딕" pitchFamily="18" charset="-127"/>
                <a:ea typeface="HY견고딕" pitchFamily="18" charset="-127"/>
              </a:rPr>
              <a:t>)</a:t>
            </a:r>
            <a:endParaRPr kumimoji="0" lang="de-DE" altLang="ko-KR" sz="14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612453" y="1700213"/>
            <a:ext cx="7991475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000" dirty="0" smtClean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0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0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9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9"/>
          <p:cNvSpPr txBox="1"/>
          <p:nvPr userDrawn="1"/>
        </p:nvSpPr>
        <p:spPr>
          <a:xfrm>
            <a:off x="725513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목차</a:t>
            </a: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F88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학습목표</a:t>
            </a: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Font typeface="Wingdings" pitchFamily="2" charset="2"/>
              <a:buChar char="§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F88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6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cxnSp>
        <p:nvCxnSpPr>
          <p:cNvPr id="17" name="직선 연결선 9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rgbClr val="F88D6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rgbClr val="FCC7B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rgbClr val="FDE2D7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rgbClr val="F6713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8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9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cxnSp>
        <p:nvCxnSpPr>
          <p:cNvPr id="20" name="직선 연결선 9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rgbClr val="F88D6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rgbClr val="FCC7B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rgbClr val="FDE2D7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rgbClr val="F6713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1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2019-08-19</a:t>
            </a:fld>
            <a:endParaRPr lang="ko-KR" altLang="en-US" dirty="0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14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6" r:id="rId6"/>
    <p:sldLayoutId id="2147483685" r:id="rId7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9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192.168.35.7/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/>
          </p:nvPr>
        </p:nvSpPr>
        <p:spPr>
          <a:xfrm>
            <a:off x="395536" y="5280651"/>
            <a:ext cx="8157592" cy="1316701"/>
          </a:xfrm>
        </p:spPr>
        <p:txBody>
          <a:bodyPr/>
          <a:lstStyle/>
          <a:p>
            <a:pPr eaLnBrk="1" hangingPunct="1"/>
            <a:r>
              <a:rPr lang="en-US" altLang="ko-KR" sz="4000" dirty="0" smtClean="0"/>
              <a:t>Chapter 08. </a:t>
            </a:r>
            <a:r>
              <a:rPr lang="ko-KR" altLang="en-US" sz="4000" dirty="0" smtClean="0"/>
              <a:t>네트워크 서비스</a:t>
            </a:r>
            <a:endParaRPr lang="ko-KR" altLang="en-US" dirty="0" smtClean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인터넷 정보 서비스</a:t>
            </a:r>
            <a:r>
              <a:rPr lang="en-US" altLang="ko-KR" dirty="0"/>
              <a:t>(IIS)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4"/>
            </a:pPr>
            <a:r>
              <a:rPr lang="ko-KR" altLang="en-US" dirty="0"/>
              <a:t>이제 기본 웹 사이트가 제대로 동작하는지 확인해보자</a:t>
            </a:r>
            <a:r>
              <a:rPr lang="en-US" altLang="ko-KR" dirty="0"/>
              <a:t>. </a:t>
            </a:r>
            <a:r>
              <a:rPr lang="ko-KR" altLang="en-US" dirty="0"/>
              <a:t>웹 브라우저의 주소 표시줄에 내 컴퓨터의 </a:t>
            </a:r>
            <a:r>
              <a:rPr lang="en-US" altLang="ko-KR" dirty="0"/>
              <a:t>IP </a:t>
            </a:r>
            <a:r>
              <a:rPr lang="ko-KR" altLang="en-US" dirty="0"/>
              <a:t>주소</a:t>
            </a:r>
            <a:r>
              <a:rPr lang="en-US" altLang="ko-KR" dirty="0"/>
              <a:t>(http://192.168.35.7/) </a:t>
            </a:r>
            <a:r>
              <a:rPr lang="ko-KR" altLang="en-US" dirty="0"/>
              <a:t>또는 </a:t>
            </a:r>
            <a:r>
              <a:rPr lang="en-US" altLang="ko-KR" dirty="0"/>
              <a:t>http://localhost</a:t>
            </a:r>
            <a:r>
              <a:rPr lang="ko-KR" altLang="en-US" dirty="0"/>
              <a:t>를 입력하면 클라이언트에 제공하는 기본 파일이 나타난다</a:t>
            </a:r>
            <a:r>
              <a:rPr lang="en-US" altLang="ko-KR" dirty="0"/>
              <a:t>. IIS</a:t>
            </a:r>
            <a:r>
              <a:rPr lang="ko-KR" altLang="en-US" dirty="0"/>
              <a:t>가 제대로 설치되었다면 다음과 같은 화면이 나타날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420888"/>
            <a:ext cx="4752975" cy="346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248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</a:t>
            </a:r>
            <a:r>
              <a:rPr lang="ko-KR" altLang="en-US" dirty="0"/>
              <a:t>웹 서비스</a:t>
            </a:r>
            <a:r>
              <a:rPr lang="en-US" altLang="ko-KR" dirty="0"/>
              <a:t>(HTTP, WWW)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b="0" dirty="0"/>
              <a:t>WWW </a:t>
            </a:r>
            <a:r>
              <a:rPr lang="ko-KR" altLang="en-US" b="0" dirty="0"/>
              <a:t>서비스는 </a:t>
            </a:r>
            <a:r>
              <a:rPr lang="en-US" altLang="ko-KR" b="0" dirty="0"/>
              <a:t>TCP/IP</a:t>
            </a:r>
            <a:r>
              <a:rPr lang="ko-KR" altLang="en-US" b="0" dirty="0"/>
              <a:t>의 </a:t>
            </a:r>
            <a:r>
              <a:rPr lang="en-US" altLang="ko-KR" b="0" dirty="0"/>
              <a:t>HTTP </a:t>
            </a:r>
            <a:r>
              <a:rPr lang="ko-KR" altLang="en-US" b="0" dirty="0"/>
              <a:t>프로토콜을 사용하고 기본적으로 </a:t>
            </a:r>
            <a:r>
              <a:rPr lang="en-US" altLang="ko-KR" b="0" dirty="0"/>
              <a:t>HTML </a:t>
            </a:r>
            <a:r>
              <a:rPr lang="ko-KR" altLang="en-US" b="0" dirty="0"/>
              <a:t>문서를 웹 </a:t>
            </a:r>
            <a:r>
              <a:rPr lang="ko-KR" altLang="en-US" b="0" dirty="0" smtClean="0"/>
              <a:t>브라우저에 </a:t>
            </a:r>
            <a:r>
              <a:rPr lang="ko-KR" altLang="en-US" b="0" dirty="0"/>
              <a:t>표시한다</a:t>
            </a:r>
            <a:r>
              <a:rPr lang="en-US" altLang="ko-KR" b="0" dirty="0"/>
              <a:t>. HTTP</a:t>
            </a:r>
            <a:r>
              <a:rPr lang="ko-KR" altLang="en-US" b="0" dirty="0"/>
              <a:t>는 </a:t>
            </a:r>
            <a:r>
              <a:rPr lang="en-US" altLang="ko-KR" b="0" dirty="0"/>
              <a:t>WWW</a:t>
            </a:r>
            <a:r>
              <a:rPr lang="ko-KR" altLang="en-US" b="0" dirty="0"/>
              <a:t>에서 정보를 주고받을 수 있는 프로토콜이며</a:t>
            </a:r>
            <a:r>
              <a:rPr lang="en-US" altLang="ko-KR" b="0" dirty="0"/>
              <a:t>, </a:t>
            </a:r>
            <a:r>
              <a:rPr lang="ko-KR" altLang="en-US" b="0" dirty="0"/>
              <a:t>주로 </a:t>
            </a:r>
            <a:r>
              <a:rPr lang="en-US" altLang="ko-KR" b="0" dirty="0" smtClean="0"/>
              <a:t>HTML</a:t>
            </a:r>
            <a:r>
              <a:rPr lang="ko-KR" altLang="en-US" b="0" dirty="0" smtClean="0"/>
              <a:t>문서를 </a:t>
            </a:r>
            <a:r>
              <a:rPr lang="ko-KR" altLang="en-US" b="0" dirty="0"/>
              <a:t>송수신하는 데 사용한다</a:t>
            </a:r>
            <a:r>
              <a:rPr lang="en-US" altLang="ko-KR" b="0" dirty="0"/>
              <a:t>.</a:t>
            </a:r>
            <a:endParaRPr lang="ko-KR" altLang="en-US" b="0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49" y="2225774"/>
            <a:ext cx="5562600" cy="321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248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웹 서비스</a:t>
            </a:r>
            <a:r>
              <a:rPr lang="en-US" altLang="ko-KR" dirty="0"/>
              <a:t>(HTTP, WWW)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웹 </a:t>
            </a:r>
            <a:r>
              <a:rPr lang="ko-KR" altLang="en-US" dirty="0"/>
              <a:t>서버 구축</a:t>
            </a:r>
          </a:p>
          <a:p>
            <a:pPr lvl="2"/>
            <a:r>
              <a:rPr lang="en-US" altLang="ko-KR" dirty="0"/>
              <a:t>IIS</a:t>
            </a:r>
            <a:r>
              <a:rPr lang="ko-KR" altLang="en-US" dirty="0"/>
              <a:t>를 </a:t>
            </a:r>
            <a:r>
              <a:rPr lang="en-US" altLang="ko-KR" dirty="0"/>
              <a:t>WWW </a:t>
            </a:r>
            <a:r>
              <a:rPr lang="ko-KR" altLang="en-US" dirty="0"/>
              <a:t>웹 서비스에 추가하면 인터넷으로 클라이언트에 웹 서비스를 제공할 </a:t>
            </a:r>
            <a:r>
              <a:rPr lang="ko-KR" altLang="en-US" dirty="0" smtClean="0"/>
              <a:t>폴더로 윈도우 </a:t>
            </a:r>
            <a:r>
              <a:rPr lang="en-US" altLang="ko-KR" dirty="0"/>
              <a:t>10</a:t>
            </a:r>
            <a:r>
              <a:rPr lang="ko-KR" altLang="en-US" dirty="0"/>
              <a:t>이 설치된 </a:t>
            </a:r>
            <a:r>
              <a:rPr lang="en-US" altLang="ko-KR" dirty="0"/>
              <a:t>C:\inetpub\wwwroot </a:t>
            </a:r>
            <a:r>
              <a:rPr lang="ko-KR" altLang="en-US" dirty="0"/>
              <a:t>폴더에 기본 웹 사이트가 자동으로 </a:t>
            </a:r>
            <a:r>
              <a:rPr lang="ko-KR" altLang="en-US" dirty="0" smtClean="0"/>
              <a:t>생성된다</a:t>
            </a:r>
            <a:r>
              <a:rPr lang="en-US" altLang="ko-KR" dirty="0"/>
              <a:t>. </a:t>
            </a:r>
            <a:r>
              <a:rPr lang="ko-KR" altLang="en-US" dirty="0"/>
              <a:t>간단한 웹 페이지를 생성하여 웹 서버를 구축해보자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636912"/>
            <a:ext cx="5257800" cy="233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248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웹 서비스</a:t>
            </a:r>
            <a:r>
              <a:rPr lang="en-US" altLang="ko-KR" dirty="0"/>
              <a:t>(HTTP, WWW)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/>
            </a:pPr>
            <a:r>
              <a:rPr lang="ko-KR" altLang="en-US" dirty="0"/>
              <a:t>웹 서버로 사용할 컴퓨터에 인터넷으로 제공할 문서를 </a:t>
            </a:r>
            <a:r>
              <a:rPr lang="en-US" altLang="ko-KR" dirty="0"/>
              <a:t>HTML </a:t>
            </a:r>
            <a:r>
              <a:rPr lang="ko-KR" altLang="en-US" dirty="0"/>
              <a:t>파일로 작성하여 </a:t>
            </a:r>
            <a:r>
              <a:rPr lang="en-US" altLang="ko-KR" dirty="0"/>
              <a:t>C:\inetpub\wwwroot</a:t>
            </a:r>
            <a:r>
              <a:rPr lang="ko-KR" altLang="en-US" dirty="0"/>
              <a:t>에 저장한다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790575" lvl="2" indent="-342900">
              <a:buClr>
                <a:schemeClr val="accent2"/>
              </a:buClr>
              <a:buFont typeface="+mj-lt"/>
              <a:buAutoNum type="arabicPeriod"/>
            </a:pPr>
            <a:endParaRPr lang="en-US" altLang="ko-KR" dirty="0"/>
          </a:p>
          <a:p>
            <a:pPr marL="790575" lvl="2" indent="-342900">
              <a:buClr>
                <a:schemeClr val="accent2"/>
              </a:buClr>
              <a:buFont typeface="+mj-lt"/>
              <a:buAutoNum type="arabicPeriod"/>
            </a:pPr>
            <a:endParaRPr lang="en-US" altLang="ko-KR" dirty="0" smtClean="0"/>
          </a:p>
          <a:p>
            <a:pPr marL="790575" lvl="2" indent="-342900">
              <a:buClr>
                <a:schemeClr val="accent2"/>
              </a:buClr>
              <a:buFont typeface="+mj-lt"/>
              <a:buAutoNum type="arabicPeriod"/>
            </a:pPr>
            <a:endParaRPr lang="en-US" altLang="ko-KR" dirty="0"/>
          </a:p>
          <a:p>
            <a:pPr marL="790575" lvl="2" indent="-342900">
              <a:buClr>
                <a:schemeClr val="accent2"/>
              </a:buClr>
              <a:buFont typeface="+mj-lt"/>
              <a:buAutoNum type="arabicPeriod"/>
            </a:pPr>
            <a:endParaRPr lang="en-US" altLang="ko-KR" dirty="0" smtClean="0"/>
          </a:p>
          <a:p>
            <a:pPr marL="790575" lvl="2" indent="-342900">
              <a:buClr>
                <a:schemeClr val="accent2"/>
              </a:buClr>
              <a:buFont typeface="+mj-lt"/>
              <a:buAutoNum type="arabicPeriod"/>
            </a:pPr>
            <a:endParaRPr lang="en-US" altLang="ko-KR" dirty="0"/>
          </a:p>
          <a:p>
            <a:pPr marL="790575" lvl="2" indent="-342900">
              <a:buClr>
                <a:schemeClr val="accent2"/>
              </a:buClr>
              <a:buFont typeface="+mj-lt"/>
              <a:buAutoNum type="arabicPeriod"/>
            </a:pPr>
            <a:endParaRPr lang="en-US" altLang="ko-KR" dirty="0" smtClean="0"/>
          </a:p>
          <a:p>
            <a:pPr marL="790575" lvl="2" indent="-342900">
              <a:buClr>
                <a:schemeClr val="accent2"/>
              </a:buClr>
              <a:buFont typeface="+mj-lt"/>
              <a:buAutoNum type="arabicPeriod"/>
            </a:pPr>
            <a:endParaRPr lang="en-US" altLang="ko-KR" dirty="0"/>
          </a:p>
          <a:p>
            <a:pPr marL="447675" lvl="2" indent="0">
              <a:buClr>
                <a:schemeClr val="accent2"/>
              </a:buClr>
              <a:buNone/>
            </a:pPr>
            <a:r>
              <a:rPr lang="en-US" altLang="ko-KR" dirty="0" smtClean="0"/>
              <a:t>HTML </a:t>
            </a:r>
            <a:r>
              <a:rPr lang="ko-KR" altLang="en-US" dirty="0"/>
              <a:t>파일은 메모장에서 간단히 작성할 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있다</a:t>
            </a:r>
            <a:r>
              <a:rPr lang="en-US" altLang="ko-KR" dirty="0"/>
              <a:t>. </a:t>
            </a:r>
            <a:r>
              <a:rPr lang="ko-KR" altLang="en-US" dirty="0" smtClean="0"/>
              <a:t>다음은 </a:t>
            </a:r>
            <a:r>
              <a:rPr lang="en-US" altLang="ko-KR" dirty="0"/>
              <a:t>home.html </a:t>
            </a:r>
            <a:r>
              <a:rPr lang="ko-KR" altLang="en-US" dirty="0"/>
              <a:t>파일의 소스코드이다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16832"/>
            <a:ext cx="5219700" cy="215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237" y="4044652"/>
            <a:ext cx="3705225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248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웹 서비스</a:t>
            </a:r>
            <a:r>
              <a:rPr lang="en-US" altLang="ko-KR" dirty="0"/>
              <a:t>(HTTP, WWW)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2"/>
            </a:pPr>
            <a:r>
              <a:rPr lang="ko-KR" altLang="en-US" dirty="0"/>
              <a:t>클라이언트에 전송할 기본 문서를 웹 서버에 설정해놓았기 때문에 클라이언트는 웹 브라우저의 주소 표시줄에 </a:t>
            </a:r>
            <a:r>
              <a:rPr lang="en-US" altLang="ko-KR" dirty="0"/>
              <a:t>URL</a:t>
            </a:r>
            <a:r>
              <a:rPr lang="ko-KR" altLang="en-US" dirty="0"/>
              <a:t>을 입력할 때 파일 이름을 지정하지 않고 서버의 </a:t>
            </a:r>
            <a:r>
              <a:rPr lang="en-US" altLang="ko-KR" dirty="0"/>
              <a:t>IP </a:t>
            </a:r>
            <a:r>
              <a:rPr lang="ko-KR" altLang="en-US" dirty="0"/>
              <a:t>주소만입력해도 웹 페이지의 내용을 볼 수 있다</a:t>
            </a:r>
            <a:r>
              <a:rPr lang="en-US" altLang="ko-KR" dirty="0"/>
              <a:t>. </a:t>
            </a:r>
            <a:r>
              <a:rPr lang="ko-KR" altLang="en-US" dirty="0"/>
              <a:t>또한 클라이언트에 전송할 기본 문서도 </a:t>
            </a:r>
            <a:r>
              <a:rPr lang="ko-KR" altLang="en-US" dirty="0" smtClean="0"/>
              <a:t>지정할 수 </a:t>
            </a:r>
            <a:r>
              <a:rPr lang="ko-KR" altLang="en-US" dirty="0"/>
              <a:t>있다</a:t>
            </a:r>
            <a:r>
              <a:rPr lang="en-US" altLang="ko-KR" dirty="0"/>
              <a:t>(</a:t>
            </a:r>
            <a:r>
              <a:rPr lang="ko-KR" altLang="en-US" dirty="0"/>
              <a:t>윈도우 </a:t>
            </a:r>
            <a:r>
              <a:rPr lang="en-US" altLang="ko-KR" dirty="0"/>
              <a:t>10</a:t>
            </a:r>
            <a:r>
              <a:rPr lang="ko-KR" altLang="en-US" dirty="0"/>
              <a:t>에서 제공하는 기본 파일은 </a:t>
            </a:r>
            <a:r>
              <a:rPr lang="en-US" altLang="ko-KR" dirty="0"/>
              <a:t>iisstart.htm</a:t>
            </a:r>
            <a:r>
              <a:rPr lang="ko-KR" altLang="en-US" dirty="0"/>
              <a:t>이다</a:t>
            </a:r>
            <a:r>
              <a:rPr lang="en-US" altLang="ko-KR" dirty="0" smtClean="0"/>
              <a:t>). [</a:t>
            </a:r>
            <a:r>
              <a:rPr lang="en-US" altLang="ko-KR" dirty="0"/>
              <a:t>IIS(</a:t>
            </a:r>
            <a:r>
              <a:rPr lang="ko-KR" altLang="en-US" dirty="0"/>
              <a:t>인터넷 정보 서비스</a:t>
            </a:r>
            <a:r>
              <a:rPr lang="en-US" altLang="ko-KR" dirty="0"/>
              <a:t>) </a:t>
            </a:r>
            <a:r>
              <a:rPr lang="ko-KR" altLang="en-US" dirty="0"/>
              <a:t>관리자</a:t>
            </a:r>
            <a:r>
              <a:rPr lang="en-US" altLang="ko-KR" dirty="0"/>
              <a:t>]-[</a:t>
            </a:r>
            <a:r>
              <a:rPr lang="ko-KR" altLang="en-US" dirty="0"/>
              <a:t>사이트</a:t>
            </a:r>
            <a:r>
              <a:rPr lang="en-US" altLang="ko-KR" dirty="0"/>
              <a:t>]-[Default Web Site]</a:t>
            </a:r>
            <a:r>
              <a:rPr lang="ko-KR" altLang="en-US" dirty="0"/>
              <a:t>를 선택한 후 ‘기본 문서</a:t>
            </a:r>
            <a:r>
              <a:rPr lang="ko-KR" altLang="en-US" dirty="0" smtClean="0"/>
              <a:t>’를 </a:t>
            </a:r>
            <a:r>
              <a:rPr lang="ko-KR" altLang="en-US" dirty="0"/>
              <a:t>더블클릭하면 웹 사이트에 표시할 기본 문서</a:t>
            </a:r>
            <a:r>
              <a:rPr lang="en-US" altLang="ko-KR" dirty="0"/>
              <a:t>(home.html)</a:t>
            </a:r>
            <a:r>
              <a:rPr lang="ko-KR" altLang="en-US" dirty="0"/>
              <a:t>를 설정할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140967"/>
            <a:ext cx="5505450" cy="322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248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웹 서비스</a:t>
            </a:r>
            <a:r>
              <a:rPr lang="en-US" altLang="ko-KR" dirty="0"/>
              <a:t>(HTTP, WWW)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3"/>
            </a:pPr>
            <a:r>
              <a:rPr lang="en-US" altLang="ko-KR" dirty="0"/>
              <a:t>[IIS(</a:t>
            </a:r>
            <a:r>
              <a:rPr lang="ko-KR" altLang="en-US" dirty="0"/>
              <a:t>인터넷 정보 서비스</a:t>
            </a:r>
            <a:r>
              <a:rPr lang="en-US" altLang="ko-KR" dirty="0"/>
              <a:t>) </a:t>
            </a:r>
            <a:r>
              <a:rPr lang="ko-KR" altLang="en-US" dirty="0"/>
              <a:t>관리자</a:t>
            </a:r>
            <a:r>
              <a:rPr lang="en-US" altLang="ko-KR" dirty="0"/>
              <a:t>] </a:t>
            </a:r>
            <a:r>
              <a:rPr lang="ko-KR" altLang="en-US" dirty="0"/>
              <a:t>화면에서 기본 문서 부분에 자신이 생성한 파일의 </a:t>
            </a:r>
            <a:r>
              <a:rPr lang="ko-KR" altLang="en-US" dirty="0" smtClean="0"/>
              <a:t>이름을 </a:t>
            </a:r>
            <a:r>
              <a:rPr lang="ko-KR" altLang="en-US" dirty="0"/>
              <a:t>추가하면</a:t>
            </a:r>
            <a:r>
              <a:rPr lang="en-US" altLang="ko-KR" dirty="0"/>
              <a:t>(home.html) </a:t>
            </a:r>
            <a:r>
              <a:rPr lang="ko-KR" altLang="en-US" dirty="0"/>
              <a:t>웹 사이트에 접속할 때 기본 웹 페이지로 설정된다</a:t>
            </a:r>
            <a:r>
              <a:rPr lang="en-US" altLang="ko-KR" dirty="0"/>
              <a:t>. </a:t>
            </a:r>
            <a:r>
              <a:rPr lang="ko-KR" altLang="en-US" dirty="0" smtClean="0"/>
              <a:t>오른쪽에서 </a:t>
            </a:r>
            <a:r>
              <a:rPr lang="en-US" altLang="ko-KR" dirty="0"/>
              <a:t>[</a:t>
            </a:r>
            <a:r>
              <a:rPr lang="ko-KR" altLang="en-US" dirty="0"/>
              <a:t>작업</a:t>
            </a:r>
            <a:r>
              <a:rPr lang="en-US" altLang="ko-KR" dirty="0"/>
              <a:t>]-[</a:t>
            </a:r>
            <a:r>
              <a:rPr lang="ko-KR" altLang="en-US" dirty="0"/>
              <a:t>추가</a:t>
            </a:r>
            <a:r>
              <a:rPr lang="en-US" altLang="ko-KR" dirty="0"/>
              <a:t>]</a:t>
            </a:r>
            <a:r>
              <a:rPr lang="ko-KR" altLang="en-US" dirty="0"/>
              <a:t>를 선택한 후 </a:t>
            </a:r>
            <a:r>
              <a:rPr lang="en-US" altLang="ko-KR" dirty="0"/>
              <a:t>home.html</a:t>
            </a:r>
            <a:r>
              <a:rPr lang="ko-KR" altLang="en-US" dirty="0"/>
              <a:t>을 기본 문서로 추가하면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492896"/>
            <a:ext cx="5476875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248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웹 서비스</a:t>
            </a:r>
            <a:r>
              <a:rPr lang="en-US" altLang="ko-KR" dirty="0"/>
              <a:t>(HTTP, WWW)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4"/>
            </a:pPr>
            <a:r>
              <a:rPr lang="ko-KR" altLang="en-US" dirty="0"/>
              <a:t>인터넷에서 </a:t>
            </a:r>
            <a:r>
              <a:rPr lang="en-US" altLang="ko-KR" dirty="0"/>
              <a:t>WWW </a:t>
            </a:r>
            <a:r>
              <a:rPr lang="ko-KR" altLang="en-US" dirty="0"/>
              <a:t>서비스를 제공하기 위해 </a:t>
            </a:r>
            <a:r>
              <a:rPr lang="en-US" altLang="ko-KR" dirty="0"/>
              <a:t>IIS</a:t>
            </a:r>
            <a:r>
              <a:rPr lang="ko-KR" altLang="en-US" dirty="0"/>
              <a:t>의 </a:t>
            </a:r>
            <a:r>
              <a:rPr lang="en-US" altLang="ko-KR" dirty="0"/>
              <a:t>WWW </a:t>
            </a:r>
            <a:r>
              <a:rPr lang="ko-KR" altLang="en-US" dirty="0"/>
              <a:t>서비스를 이용한다</a:t>
            </a:r>
            <a:r>
              <a:rPr lang="en-US" altLang="ko-KR" dirty="0"/>
              <a:t>. WWW </a:t>
            </a:r>
            <a:r>
              <a:rPr lang="ko-KR" altLang="en-US" dirty="0"/>
              <a:t>서비스를 제공할 웹 사이트의 웹 페이지 홈 디렉터리는 </a:t>
            </a:r>
            <a:r>
              <a:rPr lang="en-US" altLang="ko-KR" dirty="0"/>
              <a:t>C:\inetpub\wwwroot, IP </a:t>
            </a:r>
            <a:r>
              <a:rPr lang="ko-KR" altLang="en-US" dirty="0"/>
              <a:t>주소는 웹 서버로 사용할 컴퓨터의 </a:t>
            </a:r>
            <a:r>
              <a:rPr lang="en-US" altLang="ko-KR" dirty="0"/>
              <a:t>IP </a:t>
            </a:r>
            <a:r>
              <a:rPr lang="ko-KR" altLang="en-US" dirty="0"/>
              <a:t>주소</a:t>
            </a:r>
            <a:r>
              <a:rPr lang="en-US" altLang="ko-KR" dirty="0"/>
              <a:t>(http://192.168.35.7/), TCP </a:t>
            </a:r>
            <a:r>
              <a:rPr lang="ko-KR" altLang="en-US" dirty="0"/>
              <a:t>포트 번호는 </a:t>
            </a:r>
            <a:r>
              <a:rPr lang="en-US" altLang="ko-KR" dirty="0"/>
              <a:t>80</a:t>
            </a:r>
            <a:r>
              <a:rPr lang="ko-KR" altLang="en-US" dirty="0"/>
              <a:t>으로 설정한다</a:t>
            </a:r>
            <a:r>
              <a:rPr lang="en-US" altLang="ko-KR" dirty="0"/>
              <a:t>. </a:t>
            </a:r>
            <a:r>
              <a:rPr lang="ko-KR" altLang="en-US" dirty="0"/>
              <a:t>오른쪽에서 </a:t>
            </a:r>
            <a:r>
              <a:rPr lang="en-US" altLang="ko-KR" dirty="0"/>
              <a:t>[</a:t>
            </a:r>
            <a:r>
              <a:rPr lang="ko-KR" altLang="en-US" dirty="0"/>
              <a:t>작업</a:t>
            </a:r>
            <a:r>
              <a:rPr lang="en-US" altLang="ko-KR" dirty="0"/>
              <a:t>]-[</a:t>
            </a:r>
            <a:r>
              <a:rPr lang="ko-KR" altLang="en-US" dirty="0"/>
              <a:t>바인딩</a:t>
            </a:r>
            <a:r>
              <a:rPr lang="en-US" altLang="ko-KR" dirty="0"/>
              <a:t>]</a:t>
            </a:r>
            <a:r>
              <a:rPr lang="ko-KR" altLang="en-US" dirty="0"/>
              <a:t>을 선택하면 포트 번호와 </a:t>
            </a:r>
            <a:r>
              <a:rPr lang="en-US" altLang="ko-KR" dirty="0"/>
              <a:t>IP </a:t>
            </a:r>
            <a:r>
              <a:rPr lang="ko-KR" altLang="en-US" dirty="0"/>
              <a:t>주소를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36912"/>
            <a:ext cx="4547273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636912"/>
            <a:ext cx="4023136" cy="2773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248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웹 서비스</a:t>
            </a:r>
            <a:r>
              <a:rPr lang="en-US" altLang="ko-KR" dirty="0"/>
              <a:t>(HTTP, WWW)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5"/>
            </a:pPr>
            <a:r>
              <a:rPr lang="ko-KR" altLang="en-US" dirty="0"/>
              <a:t>클라이언트는 웹 브라우저를 이용하여 원하는 문서가 있는 웹 사이트에 접속한 후 파일을 다운로드한다</a:t>
            </a:r>
            <a:r>
              <a:rPr lang="en-US" altLang="ko-KR" dirty="0"/>
              <a:t>. HTTP </a:t>
            </a:r>
            <a:r>
              <a:rPr lang="ko-KR" altLang="en-US" dirty="0"/>
              <a:t>프로토콜로 해당 정보가 있는 웹 사이트의 </a:t>
            </a:r>
            <a:r>
              <a:rPr lang="en-US" altLang="ko-KR" dirty="0"/>
              <a:t>IP </a:t>
            </a:r>
            <a:r>
              <a:rPr lang="ko-KR" altLang="en-US" dirty="0"/>
              <a:t>주소와 </a:t>
            </a:r>
            <a:r>
              <a:rPr lang="en-US" altLang="ko-KR" dirty="0"/>
              <a:t>TCP </a:t>
            </a:r>
            <a:r>
              <a:rPr lang="ko-KR" altLang="en-US" dirty="0"/>
              <a:t>포트 번호 </a:t>
            </a:r>
            <a:r>
              <a:rPr lang="en-US" altLang="ko-KR" dirty="0"/>
              <a:t>80</a:t>
            </a:r>
            <a:r>
              <a:rPr lang="ko-KR" altLang="en-US" dirty="0"/>
              <a:t>을 요청하는데</a:t>
            </a:r>
            <a:r>
              <a:rPr lang="en-US" altLang="ko-KR" dirty="0"/>
              <a:t>, </a:t>
            </a:r>
            <a:r>
              <a:rPr lang="ko-KR" altLang="en-US" dirty="0"/>
              <a:t>웹 서버로 사용할 컴퓨터의 </a:t>
            </a:r>
            <a:r>
              <a:rPr lang="en-US" altLang="ko-KR" dirty="0"/>
              <a:t>IP </a:t>
            </a:r>
            <a:r>
              <a:rPr lang="ko-KR" altLang="en-US" dirty="0"/>
              <a:t>주소</a:t>
            </a:r>
            <a:r>
              <a:rPr lang="en-US" altLang="ko-KR" dirty="0"/>
              <a:t>(http:// 192.168.35.7/)</a:t>
            </a:r>
            <a:r>
              <a:rPr lang="ko-KR" altLang="en-US" dirty="0"/>
              <a:t>를 웹 브라우저의 주소 표시줄에 입력하면 된다</a:t>
            </a:r>
            <a:r>
              <a:rPr lang="en-US" altLang="ko-KR" dirty="0"/>
              <a:t>.</a:t>
            </a:r>
          </a:p>
          <a:p>
            <a:pPr marL="790575" lvl="2" indent="-342900">
              <a:buClr>
                <a:srgbClr val="FF0000"/>
              </a:buClr>
              <a:buFont typeface="+mj-lt"/>
              <a:buAutoNum type="arabicPeriod" startAt="5"/>
            </a:pPr>
            <a:r>
              <a:rPr lang="ko-KR" altLang="en-US" dirty="0" smtClean="0"/>
              <a:t>클라이언트의 </a:t>
            </a:r>
            <a:r>
              <a:rPr lang="ko-KR" altLang="en-US" dirty="0"/>
              <a:t>요청을 받은 웹 서버는 자신의 웹 페이지 홈 디렉터리의 내용을 클라이언트에 전송한다</a:t>
            </a:r>
            <a:r>
              <a:rPr lang="en-US" altLang="ko-KR" dirty="0"/>
              <a:t>. </a:t>
            </a:r>
            <a:r>
              <a:rPr lang="ko-KR" altLang="en-US" dirty="0"/>
              <a:t>클라이언트 컴퓨터의 웹 브라우저를 이용하여 자신이 만든 웹 사이트에 </a:t>
            </a:r>
            <a:r>
              <a:rPr lang="ko-KR" altLang="en-US" dirty="0" smtClean="0"/>
              <a:t>접속해보자</a:t>
            </a:r>
            <a:r>
              <a:rPr lang="en-US" altLang="ko-KR" dirty="0"/>
              <a:t>. </a:t>
            </a:r>
            <a:r>
              <a:rPr lang="ko-KR" altLang="en-US" dirty="0"/>
              <a:t>웹 브라우저에서 웹 서버로 사용할 컴퓨터의 </a:t>
            </a:r>
            <a:r>
              <a:rPr lang="en-US" altLang="ko-KR" dirty="0"/>
              <a:t>IP </a:t>
            </a:r>
            <a:r>
              <a:rPr lang="ko-KR" altLang="en-US" dirty="0"/>
              <a:t>주소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http://192.168.35.7/</a:t>
            </a:r>
            <a:r>
              <a:rPr lang="en-US" altLang="ko-KR" dirty="0"/>
              <a:t>)</a:t>
            </a:r>
            <a:r>
              <a:rPr lang="ko-KR" altLang="en-US" dirty="0" smtClean="0"/>
              <a:t>를 입력했을 </a:t>
            </a:r>
            <a:r>
              <a:rPr lang="ko-KR" altLang="en-US" dirty="0"/>
              <a:t>때 다음과 같이 자신이 생성한 웹 페이지가 나타나면 웹 서버를 제대로 구축한 </a:t>
            </a:r>
            <a:r>
              <a:rPr lang="ko-KR" altLang="en-US" dirty="0" smtClean="0"/>
              <a:t>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643858"/>
            <a:ext cx="3259435" cy="3174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248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웹 서비스</a:t>
            </a:r>
            <a:r>
              <a:rPr lang="en-US" altLang="ko-KR" dirty="0"/>
              <a:t>(HTTP, WWW)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47675" lvl="2" indent="0">
              <a:buNone/>
            </a:pPr>
            <a:r>
              <a:rPr lang="en-US" altLang="ko-KR" dirty="0"/>
              <a:t>[IIS(</a:t>
            </a:r>
            <a:r>
              <a:rPr lang="ko-KR" altLang="en-US" dirty="0"/>
              <a:t>인터넷 정보 서비스</a:t>
            </a:r>
            <a:r>
              <a:rPr lang="en-US" altLang="ko-KR" dirty="0"/>
              <a:t>) </a:t>
            </a:r>
            <a:r>
              <a:rPr lang="ko-KR" altLang="en-US" dirty="0"/>
              <a:t>관리자</a:t>
            </a:r>
            <a:r>
              <a:rPr lang="en-US" altLang="ko-KR" dirty="0"/>
              <a:t>] </a:t>
            </a:r>
            <a:r>
              <a:rPr lang="ko-KR" altLang="en-US" dirty="0"/>
              <a:t>화면에서 </a:t>
            </a:r>
            <a:r>
              <a:rPr lang="en-US" altLang="ko-KR" dirty="0"/>
              <a:t>WWW </a:t>
            </a:r>
            <a:r>
              <a:rPr lang="ko-KR" altLang="en-US" dirty="0"/>
              <a:t>서비스는 </a:t>
            </a:r>
            <a:r>
              <a:rPr lang="en-US" altLang="ko-KR" dirty="0"/>
              <a:t>TCP/IP</a:t>
            </a:r>
            <a:r>
              <a:rPr lang="ko-KR" altLang="en-US" dirty="0"/>
              <a:t>의 </a:t>
            </a:r>
            <a:r>
              <a:rPr lang="en-US" altLang="ko-KR" dirty="0"/>
              <a:t>HTTP </a:t>
            </a:r>
            <a:r>
              <a:rPr lang="ko-KR" altLang="en-US" dirty="0" smtClean="0"/>
              <a:t>프로토콜을 </a:t>
            </a:r>
            <a:r>
              <a:rPr lang="ko-KR" altLang="en-US" dirty="0"/>
              <a:t>사용하고 </a:t>
            </a:r>
            <a:r>
              <a:rPr lang="en-US" altLang="ko-KR" dirty="0"/>
              <a:t>TCP </a:t>
            </a:r>
            <a:r>
              <a:rPr lang="ko-KR" altLang="en-US" dirty="0"/>
              <a:t>포트 번호는 </a:t>
            </a:r>
            <a:r>
              <a:rPr lang="en-US" altLang="ko-KR" dirty="0"/>
              <a:t>80</a:t>
            </a:r>
            <a:r>
              <a:rPr lang="ko-KR" altLang="en-US" dirty="0"/>
              <a:t>임을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93" y="1916832"/>
            <a:ext cx="5172075" cy="223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248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웹 서비스</a:t>
            </a:r>
            <a:r>
              <a:rPr lang="en-US" altLang="ko-KR" dirty="0"/>
              <a:t>(HTTP, WWW)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2"/>
            <a:r>
              <a:rPr lang="ko-KR" altLang="en-US" dirty="0"/>
              <a:t>하나의 컴퓨터</a:t>
            </a:r>
            <a:r>
              <a:rPr lang="en-US" altLang="ko-KR" dirty="0"/>
              <a:t>(</a:t>
            </a:r>
            <a:r>
              <a:rPr lang="ko-KR" altLang="en-US" dirty="0"/>
              <a:t>웹 서버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en-US" altLang="ko-KR" dirty="0"/>
              <a:t>IP </a:t>
            </a:r>
            <a:r>
              <a:rPr lang="ko-KR" altLang="en-US" dirty="0"/>
              <a:t>주소</a:t>
            </a:r>
            <a:r>
              <a:rPr lang="en-US" altLang="ko-KR" dirty="0"/>
              <a:t>, </a:t>
            </a:r>
            <a:r>
              <a:rPr lang="ko-KR" altLang="en-US" dirty="0"/>
              <a:t>포트 번호</a:t>
            </a:r>
            <a:r>
              <a:rPr lang="en-US" altLang="ko-KR" dirty="0"/>
              <a:t>, </a:t>
            </a:r>
            <a:r>
              <a:rPr lang="ko-KR" altLang="en-US" dirty="0"/>
              <a:t>호스트 헤더 정보 중 하나라도 다르면 </a:t>
            </a:r>
            <a:r>
              <a:rPr lang="ko-KR" altLang="en-US" dirty="0" smtClean="0"/>
              <a:t>별개의 </a:t>
            </a:r>
            <a:r>
              <a:rPr lang="ko-KR" altLang="en-US" dirty="0"/>
              <a:t>웹 사이트로 인식한다</a:t>
            </a:r>
            <a:r>
              <a:rPr lang="en-US" altLang="ko-KR" dirty="0"/>
              <a:t>. </a:t>
            </a:r>
            <a:r>
              <a:rPr lang="ko-KR" altLang="en-US" dirty="0"/>
              <a:t>따라서 자신이 구축한 웹 사이트를 포함하여 하나의 </a:t>
            </a:r>
            <a:r>
              <a:rPr lang="ko-KR" altLang="en-US" dirty="0" smtClean="0"/>
              <a:t>컴퓨터에서 </a:t>
            </a:r>
            <a:r>
              <a:rPr lang="ko-KR" altLang="en-US" dirty="0"/>
              <a:t>여러 웹 사이트를 동시에 서비스할 수 </a:t>
            </a:r>
            <a:r>
              <a:rPr lang="ko-KR" altLang="en-US" dirty="0" smtClean="0"/>
              <a:t>있다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r>
              <a:rPr lang="ko-KR" altLang="en-US" dirty="0" smtClean="0"/>
              <a:t>하나의 </a:t>
            </a:r>
            <a:r>
              <a:rPr lang="ko-KR" altLang="en-US" dirty="0"/>
              <a:t>네트워크 카드에 </a:t>
            </a:r>
            <a:r>
              <a:rPr lang="en-US" altLang="ko-KR" dirty="0"/>
              <a:t>IP </a:t>
            </a:r>
            <a:r>
              <a:rPr lang="ko-KR" altLang="en-US" dirty="0"/>
              <a:t>주소 여러 개를 할당하거나 하나의 컴퓨터에 네트워크 카드 여러 개를 장착하여 복수의 </a:t>
            </a:r>
            <a:r>
              <a:rPr lang="en-US" altLang="ko-KR" dirty="0"/>
              <a:t>IP </a:t>
            </a:r>
            <a:r>
              <a:rPr lang="ko-KR" altLang="en-US" dirty="0"/>
              <a:t>주소를 만들 수 있다</a:t>
            </a:r>
            <a:r>
              <a:rPr lang="en-US" altLang="ko-KR" dirty="0"/>
              <a:t>. </a:t>
            </a:r>
            <a:r>
              <a:rPr lang="ko-KR" altLang="en-US" dirty="0"/>
              <a:t>이때 </a:t>
            </a:r>
            <a:r>
              <a:rPr lang="en-US" altLang="ko-KR" dirty="0"/>
              <a:t>WWW </a:t>
            </a:r>
            <a:r>
              <a:rPr lang="ko-KR" altLang="en-US" dirty="0"/>
              <a:t>서비스는 클라이언트가 요청한 해당 </a:t>
            </a:r>
            <a:r>
              <a:rPr lang="en-US" altLang="ko-KR" dirty="0"/>
              <a:t>IP </a:t>
            </a:r>
            <a:r>
              <a:rPr lang="ko-KR" altLang="en-US" dirty="0"/>
              <a:t>주소의 웹 사이트 내용을 전송한다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 smtClean="0"/>
              <a:t>동일한 </a:t>
            </a:r>
            <a:r>
              <a:rPr lang="en-US" altLang="ko-KR" dirty="0"/>
              <a:t>IP </a:t>
            </a:r>
            <a:r>
              <a:rPr lang="ko-KR" altLang="en-US" dirty="0"/>
              <a:t>주소일 때도 포트 번호가 다르면 별개의 웹 사이트로 인식한다</a:t>
            </a:r>
            <a:r>
              <a:rPr lang="en-US" altLang="ko-KR" dirty="0"/>
              <a:t>. </a:t>
            </a:r>
            <a:r>
              <a:rPr lang="ko-KR" altLang="en-US" dirty="0"/>
              <a:t>예를 들어 하나의 웹 사이트에서는 </a:t>
            </a:r>
            <a:r>
              <a:rPr lang="en-US" altLang="ko-KR" dirty="0"/>
              <a:t>http://192.168.35.7:80/</a:t>
            </a:r>
            <a:r>
              <a:rPr lang="ko-KR" altLang="en-US" dirty="0"/>
              <a:t>을 지정하여 사용하고 또 다른 웹 사이트에서는 </a:t>
            </a:r>
            <a:r>
              <a:rPr lang="en-US" altLang="ko-KR" dirty="0"/>
              <a:t>http://192.168.35.7:2000/</a:t>
            </a:r>
            <a:r>
              <a:rPr lang="ko-KR" altLang="en-US" dirty="0"/>
              <a:t>을 지정하여 사용할 수 있다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 smtClean="0"/>
              <a:t>호스트 </a:t>
            </a:r>
            <a:r>
              <a:rPr lang="ko-KR" altLang="en-US" dirty="0"/>
              <a:t>헤더 정보는 클라이언트가 웹 브라우저에서 입력하는 주소 정보를 말한다</a:t>
            </a:r>
            <a:r>
              <a:rPr lang="en-US" altLang="ko-KR" dirty="0"/>
              <a:t>. </a:t>
            </a:r>
            <a:r>
              <a:rPr lang="ko-KR" altLang="en-US" dirty="0"/>
              <a:t>예를 들어 웹 서버가 </a:t>
            </a:r>
            <a:r>
              <a:rPr lang="en-US" altLang="ko-KR" dirty="0"/>
              <a:t>IP </a:t>
            </a:r>
            <a:r>
              <a:rPr lang="ko-KR" altLang="en-US" dirty="0"/>
              <a:t>주소 </a:t>
            </a:r>
            <a:r>
              <a:rPr lang="en-US" altLang="ko-KR" dirty="0"/>
              <a:t>1</a:t>
            </a:r>
            <a:r>
              <a:rPr lang="ko-KR" altLang="en-US" dirty="0"/>
              <a:t>개로 웹 사이트 </a:t>
            </a:r>
            <a:r>
              <a:rPr lang="en-US" altLang="ko-KR" dirty="0"/>
              <a:t>2</a:t>
            </a:r>
            <a:r>
              <a:rPr lang="ko-KR" altLang="en-US" dirty="0"/>
              <a:t>개를 사용할 때 </a:t>
            </a:r>
            <a:r>
              <a:rPr lang="en-US" altLang="ko-KR" dirty="0"/>
              <a:t>IP </a:t>
            </a:r>
            <a:r>
              <a:rPr lang="ko-KR" altLang="en-US" dirty="0"/>
              <a:t>주소의 </a:t>
            </a:r>
            <a:r>
              <a:rPr lang="en-US" altLang="ko-KR" dirty="0"/>
              <a:t>WWW </a:t>
            </a:r>
            <a:r>
              <a:rPr lang="ko-KR" altLang="en-US" dirty="0"/>
              <a:t>서비스는 클라이언트가 요청하는 웹 사이트의 도메인 이름으로 판단하여 웹 사이트</a:t>
            </a:r>
            <a:r>
              <a:rPr lang="en-US" altLang="ko-KR" dirty="0"/>
              <a:t>(www.jinhyejin.com</a:t>
            </a:r>
            <a:r>
              <a:rPr lang="ko-KR" altLang="en-US" dirty="0"/>
              <a:t>과 </a:t>
            </a:r>
            <a:r>
              <a:rPr lang="en-US" altLang="ko-KR" dirty="0"/>
              <a:t>www.jinkong.com)</a:t>
            </a:r>
            <a:r>
              <a:rPr lang="ko-KR" altLang="en-US" dirty="0"/>
              <a:t>를 전송한다</a:t>
            </a:r>
            <a:r>
              <a:rPr lang="en-US" altLang="ko-KR" dirty="0"/>
              <a:t>. </a:t>
            </a:r>
            <a:r>
              <a:rPr lang="ko-KR" altLang="en-US" dirty="0"/>
              <a:t>즉 동일한 </a:t>
            </a:r>
            <a:r>
              <a:rPr lang="en-US" altLang="ko-KR" dirty="0"/>
              <a:t>IP </a:t>
            </a:r>
            <a:r>
              <a:rPr lang="ko-KR" altLang="en-US" dirty="0"/>
              <a:t>주소를 사용하여 웹 사이트를 여러 개 서비스할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0248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인터넷 </a:t>
            </a:r>
            <a:r>
              <a:rPr lang="ko-KR" altLang="en-US" dirty="0"/>
              <a:t>정보 서비스</a:t>
            </a:r>
            <a:r>
              <a:rPr lang="en-US" altLang="ko-KR" dirty="0"/>
              <a:t>(IIS)</a:t>
            </a:r>
          </a:p>
          <a:p>
            <a:r>
              <a:rPr lang="ko-KR" altLang="en-US" dirty="0" smtClean="0"/>
              <a:t>웹 </a:t>
            </a:r>
            <a:r>
              <a:rPr lang="ko-KR" altLang="en-US" dirty="0"/>
              <a:t>서비스</a:t>
            </a:r>
            <a:r>
              <a:rPr lang="en-US" altLang="ko-KR" dirty="0"/>
              <a:t>(HTTP, WWW)</a:t>
            </a:r>
          </a:p>
          <a:p>
            <a:r>
              <a:rPr lang="ko-KR" altLang="en-US" dirty="0" smtClean="0"/>
              <a:t>파일 </a:t>
            </a:r>
            <a:r>
              <a:rPr lang="ko-KR" altLang="en-US" dirty="0"/>
              <a:t>전송 서비스</a:t>
            </a:r>
            <a:r>
              <a:rPr lang="en-US" altLang="ko-KR" dirty="0"/>
              <a:t>(FTP)</a:t>
            </a:r>
          </a:p>
          <a:p>
            <a:r>
              <a:rPr lang="ko-KR" altLang="en-US" dirty="0" smtClean="0"/>
              <a:t>메일 </a:t>
            </a:r>
            <a:r>
              <a:rPr lang="ko-KR" altLang="en-US" dirty="0"/>
              <a:t>서비스</a:t>
            </a:r>
            <a:r>
              <a:rPr lang="en-US" altLang="ko-KR" dirty="0"/>
              <a:t>(SMTP)</a:t>
            </a:r>
          </a:p>
          <a:p>
            <a:r>
              <a:rPr lang="ko-KR" altLang="en-US" dirty="0" smtClean="0"/>
              <a:t>실습 </a:t>
            </a:r>
            <a:r>
              <a:rPr lang="en-US" altLang="ko-KR" dirty="0" smtClean="0"/>
              <a:t>- FTP </a:t>
            </a:r>
            <a:r>
              <a:rPr lang="ko-KR" altLang="en-US" dirty="0"/>
              <a:t>덤프 분석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/>
              <a:t>파일 전송 서비스</a:t>
            </a:r>
            <a:r>
              <a:rPr lang="en-US" altLang="ko-KR" dirty="0"/>
              <a:t>(FTP)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웹 </a:t>
            </a:r>
            <a:r>
              <a:rPr lang="ko-KR" altLang="en-US" dirty="0"/>
              <a:t>서버에 </a:t>
            </a:r>
            <a:r>
              <a:rPr lang="en-US" altLang="ko-KR" dirty="0"/>
              <a:t>FTP</a:t>
            </a:r>
            <a:r>
              <a:rPr lang="ko-KR" altLang="en-US" dirty="0"/>
              <a:t>를 설정하면 이 </a:t>
            </a:r>
            <a:r>
              <a:rPr lang="en-US" altLang="ko-KR" dirty="0"/>
              <a:t>FTP </a:t>
            </a:r>
            <a:r>
              <a:rPr lang="ko-KR" altLang="en-US" dirty="0"/>
              <a:t>사이트를 이용하여 </a:t>
            </a:r>
            <a:r>
              <a:rPr lang="en-US" altLang="ko-KR" dirty="0"/>
              <a:t>FTP </a:t>
            </a:r>
            <a:r>
              <a:rPr lang="ko-KR" altLang="en-US" dirty="0" smtClean="0"/>
              <a:t>클라이언트는 </a:t>
            </a:r>
            <a:r>
              <a:rPr lang="en-US" altLang="ko-KR" dirty="0"/>
              <a:t>FTP </a:t>
            </a:r>
            <a:r>
              <a:rPr lang="ko-KR" altLang="en-US" dirty="0"/>
              <a:t>서버가 지정한 폴더에 파일을 업로드하거나 해당 폴더에 있는 파일을 </a:t>
            </a:r>
            <a:r>
              <a:rPr lang="ko-KR" altLang="en-US" dirty="0" smtClean="0"/>
              <a:t>다운로드할 </a:t>
            </a:r>
            <a:r>
              <a:rPr lang="ko-KR" altLang="en-US" dirty="0"/>
              <a:t>수 있다</a:t>
            </a:r>
            <a:r>
              <a:rPr lang="en-US" altLang="ko-KR" dirty="0"/>
              <a:t>. </a:t>
            </a:r>
            <a:r>
              <a:rPr lang="ko-KR" altLang="en-US" dirty="0"/>
              <a:t>네트워크의 클라이언트는 </a:t>
            </a:r>
            <a:r>
              <a:rPr lang="en-US" altLang="ko-KR" dirty="0"/>
              <a:t>FTP </a:t>
            </a:r>
            <a:r>
              <a:rPr lang="ko-KR" altLang="en-US" dirty="0"/>
              <a:t>서버의 홈 디렉터리로 지정한 폴더를 </a:t>
            </a:r>
            <a:r>
              <a:rPr lang="ko-KR" altLang="en-US" dirty="0" smtClean="0"/>
              <a:t>공유하여 사용할 </a:t>
            </a:r>
            <a:r>
              <a:rPr lang="ko-KR" altLang="en-US" dirty="0"/>
              <a:t>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265" y="2636912"/>
            <a:ext cx="3914775" cy="197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248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파일 전송 서비스</a:t>
            </a:r>
            <a:r>
              <a:rPr lang="en-US" altLang="ko-KR" dirty="0"/>
              <a:t>(FTP)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FTP </a:t>
            </a:r>
            <a:r>
              <a:rPr lang="ko-KR" altLang="en-US" dirty="0"/>
              <a:t>사이트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pPr marL="790575" lvl="2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dirty="0" smtClean="0"/>
              <a:t>[</a:t>
            </a:r>
            <a:r>
              <a:rPr lang="en-US" altLang="ko-KR" dirty="0"/>
              <a:t>IIS(</a:t>
            </a:r>
            <a:r>
              <a:rPr lang="ko-KR" altLang="en-US" dirty="0"/>
              <a:t>인터넷 정보 서비스</a:t>
            </a:r>
            <a:r>
              <a:rPr lang="en-US" altLang="ko-KR" dirty="0"/>
              <a:t>) </a:t>
            </a:r>
            <a:r>
              <a:rPr lang="ko-KR" altLang="en-US" dirty="0"/>
              <a:t>관리자</a:t>
            </a:r>
            <a:r>
              <a:rPr lang="en-US" altLang="ko-KR" dirty="0"/>
              <a:t>] </a:t>
            </a:r>
            <a:r>
              <a:rPr lang="ko-KR" altLang="en-US" dirty="0"/>
              <a:t>화면에서 왼쪽의 컴퓨터 이름에 마우스 커서를 </a:t>
            </a:r>
            <a:r>
              <a:rPr lang="ko-KR" altLang="en-US" dirty="0" smtClean="0"/>
              <a:t>놓고 오른쪽 </a:t>
            </a:r>
            <a:r>
              <a:rPr lang="ko-KR" altLang="en-US" dirty="0"/>
              <a:t>버튼을 클릭하여 </a:t>
            </a:r>
            <a:r>
              <a:rPr lang="en-US" altLang="ko-KR" dirty="0"/>
              <a:t>[FTP </a:t>
            </a:r>
            <a:r>
              <a:rPr lang="ko-KR" altLang="en-US" dirty="0"/>
              <a:t>사이트 추가</a:t>
            </a:r>
            <a:r>
              <a:rPr lang="en-US" altLang="ko-KR" dirty="0"/>
              <a:t>]</a:t>
            </a:r>
            <a:r>
              <a:rPr lang="ko-KR" altLang="en-US" dirty="0"/>
              <a:t>를 선택한다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276872"/>
            <a:ext cx="4524375" cy="331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248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파일 전송 서비스</a:t>
            </a:r>
            <a:r>
              <a:rPr lang="en-US" altLang="ko-KR" dirty="0"/>
              <a:t>(FTP)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2"/>
            </a:pPr>
            <a:r>
              <a:rPr lang="en-US" altLang="ko-KR" dirty="0" smtClean="0"/>
              <a:t>Windows </a:t>
            </a:r>
            <a:r>
              <a:rPr lang="ko-KR" altLang="en-US" dirty="0"/>
              <a:t>기능이 제대로 설치되지 않았다면 </a:t>
            </a:r>
            <a:r>
              <a:rPr lang="en-US" altLang="ko-KR" dirty="0"/>
              <a:t>FTP </a:t>
            </a:r>
            <a:r>
              <a:rPr lang="ko-KR" altLang="en-US" dirty="0"/>
              <a:t>사이트 추가 항목이 보이지 않을 것이다</a:t>
            </a:r>
            <a:r>
              <a:rPr lang="en-US" altLang="ko-KR" dirty="0"/>
              <a:t>. [</a:t>
            </a:r>
            <a:r>
              <a:rPr lang="ko-KR" altLang="en-US" dirty="0"/>
              <a:t>시작</a:t>
            </a:r>
            <a:r>
              <a:rPr lang="en-US" altLang="ko-KR" dirty="0"/>
              <a:t>]-[</a:t>
            </a:r>
            <a:r>
              <a:rPr lang="ko-KR" altLang="en-US" dirty="0"/>
              <a:t>제어판</a:t>
            </a:r>
            <a:r>
              <a:rPr lang="en-US" altLang="ko-KR" dirty="0"/>
              <a:t>]-[</a:t>
            </a:r>
            <a:r>
              <a:rPr lang="ko-KR" altLang="en-US" dirty="0"/>
              <a:t>프로그램</a:t>
            </a:r>
            <a:r>
              <a:rPr lang="en-US" altLang="ko-KR" dirty="0"/>
              <a:t>]-[</a:t>
            </a:r>
            <a:r>
              <a:rPr lang="ko-KR" altLang="en-US" dirty="0"/>
              <a:t>프로그램 및 기능</a:t>
            </a:r>
            <a:r>
              <a:rPr lang="en-US" altLang="ko-KR" dirty="0"/>
              <a:t>]-[Windows </a:t>
            </a:r>
            <a:r>
              <a:rPr lang="ko-KR" altLang="en-US" dirty="0"/>
              <a:t>기능 켜기</a:t>
            </a:r>
            <a:r>
              <a:rPr lang="en-US" altLang="ko-KR" dirty="0"/>
              <a:t>/</a:t>
            </a:r>
            <a:r>
              <a:rPr lang="ko-KR" altLang="en-US" dirty="0"/>
              <a:t>끄기</a:t>
            </a:r>
            <a:r>
              <a:rPr lang="en-US" altLang="ko-KR" dirty="0"/>
              <a:t>]</a:t>
            </a:r>
            <a:r>
              <a:rPr lang="ko-KR" altLang="en-US" dirty="0"/>
              <a:t>를 선택한다</a:t>
            </a:r>
            <a:r>
              <a:rPr lang="en-US" altLang="ko-KR" dirty="0"/>
              <a:t>. [Windows </a:t>
            </a:r>
            <a:r>
              <a:rPr lang="ko-KR" altLang="en-US" dirty="0"/>
              <a:t>기능</a:t>
            </a:r>
            <a:r>
              <a:rPr lang="en-US" altLang="ko-KR" dirty="0"/>
              <a:t>] </a:t>
            </a:r>
            <a:r>
              <a:rPr lang="ko-KR" altLang="en-US" dirty="0"/>
              <a:t>창에서 ‘인터넷 정보 서비스’의 목록 펼침 버튼을 클릭한 후 ‘ </a:t>
            </a:r>
            <a:r>
              <a:rPr lang="en-US" altLang="ko-KR" dirty="0"/>
              <a:t>FTP </a:t>
            </a:r>
            <a:r>
              <a:rPr lang="ko-KR" altLang="en-US" dirty="0"/>
              <a:t>서버’</a:t>
            </a:r>
            <a:r>
              <a:rPr lang="en-US" altLang="ko-KR" dirty="0"/>
              <a:t>, ‘ FTP </a:t>
            </a:r>
            <a:r>
              <a:rPr lang="ko-KR" altLang="en-US" dirty="0"/>
              <a:t>서비스’</a:t>
            </a:r>
            <a:r>
              <a:rPr lang="en-US" altLang="ko-KR" dirty="0"/>
              <a:t>, ‘ FTP </a:t>
            </a:r>
            <a:r>
              <a:rPr lang="ko-KR" altLang="en-US" dirty="0"/>
              <a:t>확장성’에 모두 체크하여 기능을 추가한다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269" y="2636912"/>
            <a:ext cx="3514725" cy="248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248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파일 전송 서비스</a:t>
            </a:r>
            <a:r>
              <a:rPr lang="en-US" altLang="ko-KR" dirty="0"/>
              <a:t>(FTP)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3"/>
            </a:pPr>
            <a:r>
              <a:rPr lang="en-US" altLang="ko-KR" dirty="0" smtClean="0"/>
              <a:t>FTP </a:t>
            </a:r>
            <a:r>
              <a:rPr lang="ko-KR" altLang="en-US" dirty="0"/>
              <a:t>사이트 이름과 </a:t>
            </a:r>
            <a:r>
              <a:rPr lang="en-US" altLang="ko-KR" dirty="0"/>
              <a:t>FTP</a:t>
            </a:r>
            <a:r>
              <a:rPr lang="ko-KR" altLang="en-US" dirty="0"/>
              <a:t>에 연결할 경로</a:t>
            </a:r>
            <a:r>
              <a:rPr lang="en-US" altLang="ko-KR" dirty="0"/>
              <a:t>(</a:t>
            </a:r>
            <a:r>
              <a:rPr lang="ko-KR" altLang="en-US" dirty="0"/>
              <a:t>공유할 파일이 들어 있는 폴더</a:t>
            </a:r>
            <a:r>
              <a:rPr lang="en-US" altLang="ko-KR" dirty="0"/>
              <a:t>)</a:t>
            </a:r>
            <a:r>
              <a:rPr lang="ko-KR" altLang="en-US" dirty="0"/>
              <a:t>를 입력하고 </a:t>
            </a:r>
            <a:r>
              <a:rPr lang="en-US" altLang="ko-KR" dirty="0"/>
              <a:t>&lt;</a:t>
            </a:r>
            <a:r>
              <a:rPr lang="ko-KR" altLang="en-US" dirty="0"/>
              <a:t>다음</a:t>
            </a:r>
            <a:r>
              <a:rPr lang="en-US" altLang="ko-KR" dirty="0"/>
              <a:t>&gt;</a:t>
            </a:r>
            <a:r>
              <a:rPr lang="ko-KR" altLang="en-US" dirty="0"/>
              <a:t>을 클릭한다</a:t>
            </a:r>
            <a:r>
              <a:rPr lang="en-US" altLang="ko-KR" dirty="0"/>
              <a:t>. </a:t>
            </a:r>
            <a:r>
              <a:rPr lang="ko-KR" altLang="en-US" dirty="0"/>
              <a:t>외부에서 접속하면 실제 경로</a:t>
            </a:r>
            <a:r>
              <a:rPr lang="en-US" altLang="ko-KR" dirty="0"/>
              <a:t>(FTP </a:t>
            </a:r>
            <a:r>
              <a:rPr lang="ko-KR" altLang="en-US" dirty="0"/>
              <a:t>서버의 홈 디렉터리</a:t>
            </a:r>
            <a:r>
              <a:rPr lang="en-US" altLang="ko-KR" dirty="0"/>
              <a:t>)</a:t>
            </a:r>
            <a:r>
              <a:rPr lang="ko-KR" altLang="en-US" dirty="0"/>
              <a:t>로 저장된 장소에서 파일을 업로드하거나 다운로드할 수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923" y="2204864"/>
            <a:ext cx="4524375" cy="296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248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파일 전송 서비스</a:t>
            </a:r>
            <a:r>
              <a:rPr lang="en-US" altLang="ko-KR" dirty="0"/>
              <a:t>(FTP)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80920" cy="5400600"/>
          </a:xfrm>
        </p:spPr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4"/>
            </a:pPr>
            <a:r>
              <a:rPr lang="en-US" altLang="ko-KR" dirty="0"/>
              <a:t>‘ IP </a:t>
            </a:r>
            <a:r>
              <a:rPr lang="ko-KR" altLang="en-US" dirty="0"/>
              <a:t>주소’에서는 </a:t>
            </a:r>
            <a:r>
              <a:rPr lang="en-US" altLang="ko-KR" dirty="0"/>
              <a:t>FTP </a:t>
            </a:r>
            <a:r>
              <a:rPr lang="ko-KR" altLang="en-US" dirty="0"/>
              <a:t>서버로 사용할 컴퓨터의 </a:t>
            </a:r>
            <a:r>
              <a:rPr lang="en-US" altLang="ko-KR" dirty="0"/>
              <a:t>IP </a:t>
            </a:r>
            <a:r>
              <a:rPr lang="ko-KR" altLang="en-US" dirty="0"/>
              <a:t>주소를 선택한다</a:t>
            </a:r>
            <a:r>
              <a:rPr lang="en-US" altLang="ko-KR" dirty="0"/>
              <a:t>. </a:t>
            </a:r>
            <a:r>
              <a:rPr lang="en-US" altLang="ko-KR" dirty="0" smtClean="0"/>
              <a:t>SSL</a:t>
            </a:r>
            <a:r>
              <a:rPr lang="ko-KR" altLang="en-US" dirty="0" smtClean="0"/>
              <a:t>은 </a:t>
            </a:r>
            <a:r>
              <a:rPr lang="ko-KR" altLang="en-US" dirty="0"/>
              <a:t>네트워크에서 정보를 안전하게 보호할 수 있도록 암호화하여 전송하는 통신 규약으로</a:t>
            </a:r>
            <a:r>
              <a:rPr lang="en-US" altLang="ko-KR" dirty="0" smtClean="0"/>
              <a:t>,</a:t>
            </a:r>
            <a:r>
              <a:rPr lang="ko-KR" altLang="en-US" dirty="0" smtClean="0"/>
              <a:t>인증서를 </a:t>
            </a:r>
            <a:r>
              <a:rPr lang="ko-KR" altLang="en-US" dirty="0"/>
              <a:t>이용하여 </a:t>
            </a:r>
            <a:r>
              <a:rPr lang="en-US" altLang="ko-KR" dirty="0"/>
              <a:t>FTP</a:t>
            </a:r>
            <a:r>
              <a:rPr lang="ko-KR" altLang="en-US" dirty="0"/>
              <a:t>에 접속하는 방식이다</a:t>
            </a:r>
            <a:r>
              <a:rPr lang="en-US" altLang="ko-KR" dirty="0"/>
              <a:t>. SSL</a:t>
            </a:r>
            <a:r>
              <a:rPr lang="ko-KR" altLang="en-US" dirty="0"/>
              <a:t>을 사용하면 클라이언트와 웹 서버 </a:t>
            </a:r>
            <a:r>
              <a:rPr lang="ko-KR" altLang="en-US" dirty="0" smtClean="0"/>
              <a:t>간의 </a:t>
            </a:r>
            <a:r>
              <a:rPr lang="ko-KR" altLang="en-US" dirty="0"/>
              <a:t>통신 내용을 모두 암호화한 후 인증서를 이용하여 신용카드 번호</a:t>
            </a:r>
            <a:r>
              <a:rPr lang="en-US" altLang="ko-KR" dirty="0"/>
              <a:t>, </a:t>
            </a:r>
            <a:r>
              <a:rPr lang="ko-KR" altLang="en-US" dirty="0"/>
              <a:t>패스워드 등 </a:t>
            </a:r>
            <a:r>
              <a:rPr lang="ko-KR" altLang="en-US" dirty="0" smtClean="0"/>
              <a:t>중요한 정보를 </a:t>
            </a:r>
            <a:r>
              <a:rPr lang="ko-KR" altLang="en-US" dirty="0"/>
              <a:t>안전하게 전송할 수 있다</a:t>
            </a:r>
            <a:r>
              <a:rPr lang="en-US" altLang="ko-KR" dirty="0"/>
              <a:t>. ‘SSL’</a:t>
            </a:r>
            <a:r>
              <a:rPr lang="ko-KR" altLang="en-US" dirty="0"/>
              <a:t>에서는 ‘</a:t>
            </a:r>
            <a:r>
              <a:rPr lang="en-US" altLang="ko-KR" dirty="0"/>
              <a:t>SSL </a:t>
            </a:r>
            <a:r>
              <a:rPr lang="ko-KR" altLang="en-US" dirty="0"/>
              <a:t>사용 안 함’을 선택한다</a:t>
            </a:r>
            <a:r>
              <a:rPr lang="en-US" altLang="ko-KR" dirty="0"/>
              <a:t>. </a:t>
            </a:r>
            <a:r>
              <a:rPr lang="ko-KR" altLang="en-US" dirty="0"/>
              <a:t>만약 가지고 </a:t>
            </a:r>
            <a:r>
              <a:rPr lang="ko-KR" altLang="en-US" dirty="0" smtClean="0"/>
              <a:t>있는 </a:t>
            </a:r>
            <a:r>
              <a:rPr lang="en-US" altLang="ko-KR" dirty="0"/>
              <a:t>SSL </a:t>
            </a:r>
            <a:r>
              <a:rPr lang="ko-KR" altLang="en-US" dirty="0"/>
              <a:t>인증서가 있다면 그 인증서를 선택하면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44" y="2924944"/>
            <a:ext cx="457200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248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파일 전송 서비스</a:t>
            </a:r>
            <a:r>
              <a:rPr lang="en-US" altLang="ko-KR" dirty="0"/>
              <a:t>(FTP)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5"/>
            </a:pPr>
            <a:r>
              <a:rPr lang="ko-KR" altLang="en-US" dirty="0"/>
              <a:t>마지막으로 인증 및 권한 부여 정보를 지정하고 </a:t>
            </a:r>
            <a:r>
              <a:rPr lang="en-US" altLang="ko-KR" dirty="0"/>
              <a:t>&lt;</a:t>
            </a:r>
            <a:r>
              <a:rPr lang="ko-KR" altLang="en-US" dirty="0"/>
              <a:t>마침</a:t>
            </a:r>
            <a:r>
              <a:rPr lang="en-US" altLang="ko-KR" dirty="0"/>
              <a:t>&gt;</a:t>
            </a:r>
            <a:r>
              <a:rPr lang="ko-KR" altLang="en-US" dirty="0"/>
              <a:t>을 클릭한다</a:t>
            </a:r>
            <a:r>
              <a:rPr lang="en-US" altLang="ko-KR" dirty="0"/>
              <a:t>. </a:t>
            </a:r>
            <a:r>
              <a:rPr lang="ko-KR" altLang="en-US" dirty="0"/>
              <a:t>로그인 창에 </a:t>
            </a:r>
            <a:r>
              <a:rPr lang="ko-KR" altLang="en-US" dirty="0" smtClean="0"/>
              <a:t>입력한 사용자 </a:t>
            </a:r>
            <a:r>
              <a:rPr lang="ko-KR" altLang="en-US" dirty="0"/>
              <a:t>이름과 암호는 텍스트 형태로 전송되고</a:t>
            </a:r>
            <a:r>
              <a:rPr lang="en-US" altLang="ko-KR" dirty="0"/>
              <a:t>, </a:t>
            </a:r>
            <a:r>
              <a:rPr lang="ko-KR" altLang="en-US" dirty="0"/>
              <a:t>서버에서는 사용자 정보를 수신한 내용과 비교하여 인증을 완료한다</a:t>
            </a:r>
            <a:r>
              <a:rPr lang="en-US" altLang="ko-KR" dirty="0"/>
              <a:t>. ‘</a:t>
            </a:r>
            <a:r>
              <a:rPr lang="ko-KR" altLang="en-US" dirty="0"/>
              <a:t>인증’에서 ‘익명’에 체크하면 사용자의 이름과 암호를 텍스트로 전송하므로 인터넷에서 사용자 정보가 유출될 수 있다</a:t>
            </a:r>
            <a:r>
              <a:rPr lang="en-US" altLang="ko-KR" dirty="0"/>
              <a:t>. </a:t>
            </a:r>
            <a:r>
              <a:rPr lang="ko-KR" altLang="en-US" dirty="0"/>
              <a:t>그러나 기본 인증과 </a:t>
            </a:r>
            <a:r>
              <a:rPr lang="en-US" altLang="ko-KR" dirty="0"/>
              <a:t>SSL </a:t>
            </a:r>
            <a:r>
              <a:rPr lang="ko-KR" altLang="en-US" dirty="0"/>
              <a:t>보안을 함께 사용하면 사용자 이름과 암호의 보안이 강화되어 사용자 정보를 더욱 안전하게 관리할 수 있다</a:t>
            </a:r>
            <a:r>
              <a:rPr lang="en-US" altLang="ko-KR" dirty="0"/>
              <a:t>. ‘</a:t>
            </a:r>
            <a:r>
              <a:rPr lang="ko-KR" altLang="en-US" dirty="0"/>
              <a:t>사용 권한’은 업로드</a:t>
            </a:r>
            <a:r>
              <a:rPr lang="en-US" altLang="ko-KR" dirty="0"/>
              <a:t>(</a:t>
            </a:r>
            <a:r>
              <a:rPr lang="ko-KR" altLang="en-US" dirty="0"/>
              <a:t>쓰기</a:t>
            </a:r>
            <a:r>
              <a:rPr lang="en-US" altLang="ko-KR" dirty="0"/>
              <a:t>)</a:t>
            </a:r>
            <a:r>
              <a:rPr lang="ko-KR" altLang="en-US" dirty="0"/>
              <a:t>와 다운로드</a:t>
            </a:r>
            <a:r>
              <a:rPr lang="en-US" altLang="ko-KR" dirty="0"/>
              <a:t>(</a:t>
            </a:r>
            <a:r>
              <a:rPr lang="ko-KR" altLang="en-US" dirty="0"/>
              <a:t>읽기</a:t>
            </a:r>
            <a:r>
              <a:rPr lang="en-US" altLang="ko-KR" dirty="0"/>
              <a:t>)</a:t>
            </a:r>
            <a:r>
              <a:rPr lang="ko-KR" altLang="en-US" dirty="0"/>
              <a:t>에 관한 권한을 말한다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108151"/>
            <a:ext cx="4514850" cy="370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248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파일 전송 서비스</a:t>
            </a:r>
            <a:r>
              <a:rPr lang="en-US" altLang="ko-KR" dirty="0"/>
              <a:t>(FTP)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6"/>
            </a:pPr>
            <a:r>
              <a:rPr lang="en-US" altLang="ko-KR" dirty="0" smtClean="0"/>
              <a:t>[</a:t>
            </a:r>
            <a:r>
              <a:rPr lang="en-US" altLang="ko-KR" dirty="0"/>
              <a:t>IIS(</a:t>
            </a:r>
            <a:r>
              <a:rPr lang="ko-KR" altLang="en-US" dirty="0"/>
              <a:t>인터넷 정보 서비스</a:t>
            </a:r>
            <a:r>
              <a:rPr lang="en-US" altLang="ko-KR" dirty="0"/>
              <a:t>) </a:t>
            </a:r>
            <a:r>
              <a:rPr lang="ko-KR" altLang="en-US" dirty="0"/>
              <a:t>관리자</a:t>
            </a:r>
            <a:r>
              <a:rPr lang="en-US" altLang="ko-KR" dirty="0"/>
              <a:t>] </a:t>
            </a:r>
            <a:r>
              <a:rPr lang="ko-KR" altLang="en-US" dirty="0"/>
              <a:t>화면의 왼쪽에서 사이트에 </a:t>
            </a:r>
            <a:r>
              <a:rPr lang="en-US" altLang="ko-KR" dirty="0"/>
              <a:t>FTP </a:t>
            </a:r>
            <a:r>
              <a:rPr lang="ko-KR" altLang="en-US" dirty="0"/>
              <a:t>서버</a:t>
            </a:r>
            <a:r>
              <a:rPr lang="en-US" altLang="ko-KR" dirty="0"/>
              <a:t>(</a:t>
            </a:r>
            <a:r>
              <a:rPr lang="ko-KR" altLang="en-US" dirty="0"/>
              <a:t>네트워크 개론</a:t>
            </a:r>
            <a:r>
              <a:rPr lang="en-US" altLang="ko-KR" dirty="0"/>
              <a:t>)</a:t>
            </a:r>
            <a:r>
              <a:rPr lang="ko-KR" altLang="en-US" dirty="0"/>
              <a:t>가 추가된 것을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665" y="1916832"/>
            <a:ext cx="5362575" cy="307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248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파일 전송 서비스</a:t>
            </a:r>
            <a:r>
              <a:rPr lang="en-US" altLang="ko-KR" dirty="0"/>
              <a:t>(FTP)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7"/>
            </a:pPr>
            <a:r>
              <a:rPr lang="en-US" altLang="ko-KR" dirty="0" smtClean="0"/>
              <a:t>FTP </a:t>
            </a:r>
            <a:r>
              <a:rPr lang="ko-KR" altLang="en-US" dirty="0"/>
              <a:t>서버를 실행하기 위해 </a:t>
            </a:r>
            <a:r>
              <a:rPr lang="en-US" altLang="ko-KR" dirty="0"/>
              <a:t>FTP </a:t>
            </a:r>
            <a:r>
              <a:rPr lang="ko-KR" altLang="en-US" dirty="0"/>
              <a:t>서버 이름</a:t>
            </a:r>
            <a:r>
              <a:rPr lang="en-US" altLang="ko-KR" dirty="0"/>
              <a:t>(</a:t>
            </a:r>
            <a:r>
              <a:rPr lang="ko-KR" altLang="en-US" dirty="0"/>
              <a:t>네트워크 개론</a:t>
            </a:r>
            <a:r>
              <a:rPr lang="en-US" altLang="ko-KR" dirty="0"/>
              <a:t>)</a:t>
            </a:r>
            <a:r>
              <a:rPr lang="ko-KR" altLang="en-US" dirty="0"/>
              <a:t>에 마우스 커서를 놓고 오른쪽 버튼을 클릭하여 </a:t>
            </a:r>
            <a:r>
              <a:rPr lang="en-US" altLang="ko-KR" dirty="0"/>
              <a:t>[FTP </a:t>
            </a:r>
            <a:r>
              <a:rPr lang="ko-KR" altLang="en-US" dirty="0"/>
              <a:t>사이트 관리</a:t>
            </a:r>
            <a:r>
              <a:rPr lang="en-US" altLang="ko-KR" dirty="0"/>
              <a:t>]-[</a:t>
            </a:r>
            <a:r>
              <a:rPr lang="ko-KR" altLang="en-US" dirty="0"/>
              <a:t>시작</a:t>
            </a:r>
            <a:r>
              <a:rPr lang="en-US" altLang="ko-KR" dirty="0"/>
              <a:t>]</a:t>
            </a:r>
            <a:r>
              <a:rPr lang="ko-KR" altLang="en-US" dirty="0"/>
              <a:t>을 선택한다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16832"/>
            <a:ext cx="3581400" cy="322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248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파일 전송 서비스</a:t>
            </a:r>
            <a:r>
              <a:rPr lang="en-US" altLang="ko-KR" dirty="0"/>
              <a:t>(FTP)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80920" cy="5400600"/>
          </a:xfrm>
        </p:spPr>
        <p:txBody>
          <a:bodyPr/>
          <a:lstStyle/>
          <a:p>
            <a:pPr lvl="1"/>
            <a:r>
              <a:rPr lang="ko-KR" altLang="en-US" dirty="0"/>
              <a:t>로그온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marL="790575" lvl="2" indent="-342900">
              <a:buClr>
                <a:srgbClr val="FF0000"/>
              </a:buClr>
              <a:buFont typeface="+mj-lt"/>
              <a:buAutoNum type="arabicPeriod"/>
            </a:pPr>
            <a:r>
              <a:rPr lang="ko-KR" altLang="en-US" dirty="0"/>
              <a:t>웹 브라우저에 </a:t>
            </a:r>
            <a:r>
              <a:rPr lang="en-US" altLang="ko-KR" dirty="0"/>
              <a:t>FTP </a:t>
            </a:r>
            <a:r>
              <a:rPr lang="ko-KR" altLang="en-US" dirty="0"/>
              <a:t>서버의 </a:t>
            </a:r>
            <a:r>
              <a:rPr lang="en-US" altLang="ko-KR" dirty="0"/>
              <a:t>IP </a:t>
            </a:r>
            <a:r>
              <a:rPr lang="ko-KR" altLang="en-US" dirty="0"/>
              <a:t>주소</a:t>
            </a:r>
            <a:r>
              <a:rPr lang="en-US" altLang="ko-KR" dirty="0"/>
              <a:t>(ftp://192.168.35.7/)</a:t>
            </a:r>
            <a:r>
              <a:rPr lang="ko-KR" altLang="en-US" dirty="0"/>
              <a:t>를 입력하여 </a:t>
            </a:r>
            <a:r>
              <a:rPr lang="ko-KR" altLang="en-US" dirty="0" smtClean="0"/>
              <a:t>접속해보자</a:t>
            </a:r>
            <a:r>
              <a:rPr lang="en-US" altLang="ko-KR" dirty="0" smtClean="0"/>
              <a:t>FTP </a:t>
            </a:r>
            <a:r>
              <a:rPr lang="ko-KR" altLang="en-US" dirty="0"/>
              <a:t>서버에 로그온하려면 사용자 이름과 암호를 입력해야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276872"/>
            <a:ext cx="4238625" cy="328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2482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파일 전송 서비스</a:t>
            </a:r>
            <a:r>
              <a:rPr lang="en-US" altLang="ko-KR" dirty="0"/>
              <a:t>(FTP)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2"/>
            </a:pPr>
            <a:r>
              <a:rPr lang="ko-KR" altLang="en-US" dirty="0"/>
              <a:t>외부 컴퓨터에서 </a:t>
            </a:r>
            <a:r>
              <a:rPr lang="en-US" altLang="ko-KR" dirty="0"/>
              <a:t>FTP </a:t>
            </a:r>
            <a:r>
              <a:rPr lang="ko-KR" altLang="en-US" dirty="0"/>
              <a:t>사이트에 접근하려면 </a:t>
            </a:r>
            <a:r>
              <a:rPr lang="en-US" altLang="ko-KR" dirty="0"/>
              <a:t>[</a:t>
            </a:r>
            <a:r>
              <a:rPr lang="ko-KR" altLang="en-US" dirty="0"/>
              <a:t>제어판</a:t>
            </a:r>
            <a:r>
              <a:rPr lang="en-US" altLang="ko-KR" dirty="0"/>
              <a:t>]-[</a:t>
            </a:r>
            <a:r>
              <a:rPr lang="ko-KR" altLang="en-US" dirty="0"/>
              <a:t>시스템 및 보안</a:t>
            </a:r>
            <a:r>
              <a:rPr lang="en-US" altLang="ko-KR" dirty="0"/>
              <a:t>]-[</a:t>
            </a:r>
            <a:r>
              <a:rPr lang="en-US" altLang="ko-KR" dirty="0" smtClean="0"/>
              <a:t>WindowsDefender </a:t>
            </a:r>
            <a:r>
              <a:rPr lang="ko-KR" altLang="en-US" dirty="0"/>
              <a:t>방화벽</a:t>
            </a:r>
            <a:r>
              <a:rPr lang="en-US" altLang="ko-KR" dirty="0"/>
              <a:t>]</a:t>
            </a:r>
            <a:r>
              <a:rPr lang="ko-KR" altLang="en-US" dirty="0"/>
              <a:t>을 선택한 후 </a:t>
            </a:r>
            <a:r>
              <a:rPr lang="en-US" altLang="ko-KR" dirty="0"/>
              <a:t>[Windows Defender </a:t>
            </a:r>
            <a:r>
              <a:rPr lang="ko-KR" altLang="en-US" dirty="0"/>
              <a:t>방화벽</a:t>
            </a:r>
            <a:r>
              <a:rPr lang="en-US" altLang="ko-KR" dirty="0"/>
              <a:t>] </a:t>
            </a:r>
            <a:r>
              <a:rPr lang="ko-KR" altLang="en-US" dirty="0"/>
              <a:t>창의 왼쪽에서 ‘고급 설정</a:t>
            </a:r>
            <a:r>
              <a:rPr lang="ko-KR" altLang="en-US" dirty="0" smtClean="0"/>
              <a:t>’을 </a:t>
            </a:r>
            <a:r>
              <a:rPr lang="ko-KR" altLang="en-US" dirty="0"/>
              <a:t>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88840"/>
            <a:ext cx="4176464" cy="482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248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다양한 네트워크 서비스를 이해한다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인터넷 </a:t>
            </a:r>
            <a:r>
              <a:rPr lang="ko-KR" altLang="en-US" dirty="0"/>
              <a:t>정보 서비스를 이해한다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웹 </a:t>
            </a:r>
            <a:r>
              <a:rPr lang="ko-KR" altLang="en-US" dirty="0"/>
              <a:t>서비스와 파일 전송 서비스를 이해한다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메일 </a:t>
            </a:r>
            <a:r>
              <a:rPr lang="ko-KR" altLang="en-US" dirty="0"/>
              <a:t>서비스를 이해한다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와이어샤크를 </a:t>
            </a:r>
            <a:r>
              <a:rPr lang="ko-KR" altLang="en-US" dirty="0"/>
              <a:t>통해 패킷을 분석한다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862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파일 전송 서비스</a:t>
            </a:r>
            <a:r>
              <a:rPr lang="en-US" altLang="ko-KR" dirty="0"/>
              <a:t>(FTP)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3"/>
            </a:pPr>
            <a:r>
              <a:rPr lang="en-US" altLang="ko-KR" dirty="0" smtClean="0"/>
              <a:t>[</a:t>
            </a:r>
            <a:r>
              <a:rPr lang="ko-KR" altLang="en-US" dirty="0"/>
              <a:t>로컬 컴퓨터의 고급 보안이 포함된 </a:t>
            </a:r>
            <a:r>
              <a:rPr lang="en-US" altLang="ko-KR" dirty="0"/>
              <a:t>Windows Defender </a:t>
            </a:r>
            <a:r>
              <a:rPr lang="ko-KR" altLang="en-US" dirty="0"/>
              <a:t>방화벽</a:t>
            </a:r>
            <a:r>
              <a:rPr lang="en-US" altLang="ko-KR" dirty="0"/>
              <a:t>]-[</a:t>
            </a:r>
            <a:r>
              <a:rPr lang="ko-KR" altLang="en-US" dirty="0"/>
              <a:t>인바운드 </a:t>
            </a:r>
            <a:r>
              <a:rPr lang="ko-KR" altLang="en-US" dirty="0" smtClean="0"/>
              <a:t>규칙</a:t>
            </a:r>
            <a:r>
              <a:rPr lang="en-US" altLang="ko-KR" dirty="0" smtClean="0"/>
              <a:t>]</a:t>
            </a:r>
            <a:r>
              <a:rPr lang="ko-KR" altLang="en-US" dirty="0"/>
              <a:t>을 선택한 후 </a:t>
            </a:r>
            <a:r>
              <a:rPr lang="en-US" altLang="ko-KR" dirty="0"/>
              <a:t>FTP </a:t>
            </a:r>
            <a:r>
              <a:rPr lang="ko-KR" altLang="en-US" dirty="0"/>
              <a:t>서버 규칙을 ‘규칙 사용’으로 변경한다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916832"/>
            <a:ext cx="5353050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248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파일 전송 서비스</a:t>
            </a:r>
            <a:r>
              <a:rPr lang="en-US" altLang="ko-KR" dirty="0"/>
              <a:t>(FTP)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4"/>
            </a:pPr>
            <a:r>
              <a:rPr lang="en-US" altLang="ko-KR" dirty="0" smtClean="0"/>
              <a:t>FTP </a:t>
            </a:r>
            <a:r>
              <a:rPr lang="ko-KR" altLang="en-US" dirty="0"/>
              <a:t>서버를 다시 시작하면 </a:t>
            </a:r>
            <a:r>
              <a:rPr lang="en-US" altLang="ko-KR" dirty="0"/>
              <a:t>FTP </a:t>
            </a:r>
            <a:r>
              <a:rPr lang="ko-KR" altLang="en-US" dirty="0"/>
              <a:t>서버가 정상적으로 작동할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700808"/>
            <a:ext cx="3257550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248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파일 전송 서비스</a:t>
            </a:r>
            <a:r>
              <a:rPr lang="en-US" altLang="ko-KR" dirty="0"/>
              <a:t>(FTP)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5"/>
            </a:pPr>
            <a:r>
              <a:rPr lang="en-US" altLang="ko-KR" dirty="0" smtClean="0"/>
              <a:t>[</a:t>
            </a:r>
            <a:r>
              <a:rPr lang="en-US" altLang="ko-KR" dirty="0"/>
              <a:t>IIS(</a:t>
            </a:r>
            <a:r>
              <a:rPr lang="ko-KR" altLang="en-US" dirty="0"/>
              <a:t>인터넷 정보 서비스</a:t>
            </a:r>
            <a:r>
              <a:rPr lang="en-US" altLang="ko-KR" dirty="0"/>
              <a:t>) </a:t>
            </a:r>
            <a:r>
              <a:rPr lang="ko-KR" altLang="en-US" dirty="0"/>
              <a:t>관리자</a:t>
            </a:r>
            <a:r>
              <a:rPr lang="en-US" altLang="ko-KR" dirty="0"/>
              <a:t>] </a:t>
            </a:r>
            <a:r>
              <a:rPr lang="ko-KR" altLang="en-US" dirty="0"/>
              <a:t>화면에서 </a:t>
            </a:r>
            <a:r>
              <a:rPr lang="en-US" altLang="ko-KR" dirty="0"/>
              <a:t>FTP </a:t>
            </a:r>
            <a:r>
              <a:rPr lang="ko-KR" altLang="en-US" dirty="0"/>
              <a:t>서버가 </a:t>
            </a:r>
            <a:r>
              <a:rPr lang="en-US" altLang="ko-KR" dirty="0"/>
              <a:t>FTP </a:t>
            </a:r>
            <a:r>
              <a:rPr lang="ko-KR" altLang="en-US" dirty="0"/>
              <a:t>프로토콜과 </a:t>
            </a:r>
            <a:r>
              <a:rPr lang="en-US" altLang="ko-KR" dirty="0"/>
              <a:t>FTP </a:t>
            </a:r>
            <a:r>
              <a:rPr lang="ko-KR" altLang="en-US" dirty="0"/>
              <a:t>포트 </a:t>
            </a:r>
            <a:r>
              <a:rPr lang="ko-KR" altLang="en-US" dirty="0" smtClean="0"/>
              <a:t>번호 </a:t>
            </a:r>
            <a:r>
              <a:rPr lang="en-US" altLang="ko-KR" dirty="0"/>
              <a:t>21</a:t>
            </a:r>
            <a:r>
              <a:rPr lang="ko-KR" altLang="en-US" dirty="0"/>
              <a:t>을 사용한다는 것을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88840"/>
            <a:ext cx="6000750" cy="338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2482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파일 전송 서비스</a:t>
            </a:r>
            <a:r>
              <a:rPr lang="en-US" altLang="ko-KR" dirty="0"/>
              <a:t>(FTP)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dirty="0"/>
              <a:t>FTP </a:t>
            </a:r>
            <a:r>
              <a:rPr lang="ko-KR" altLang="en-US" dirty="0"/>
              <a:t>서버용 </a:t>
            </a:r>
            <a:r>
              <a:rPr lang="en-US" altLang="ko-KR" dirty="0"/>
              <a:t>IIS </a:t>
            </a:r>
            <a:r>
              <a:rPr lang="ko-KR" altLang="en-US" dirty="0"/>
              <a:t>전용 계정 </a:t>
            </a:r>
            <a:r>
              <a:rPr lang="ko-KR" altLang="en-US" dirty="0" smtClean="0"/>
              <a:t>생성 </a:t>
            </a:r>
            <a:r>
              <a:rPr lang="ko-KR" altLang="en-US" dirty="0"/>
              <a:t>및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lvl="2"/>
            <a:r>
              <a:rPr lang="ko-KR" altLang="en-US" dirty="0"/>
              <a:t>앞에서 살펴보았듯이 </a:t>
            </a:r>
            <a:r>
              <a:rPr lang="en-US" altLang="ko-KR" dirty="0"/>
              <a:t>FTP </a:t>
            </a:r>
            <a:r>
              <a:rPr lang="ko-KR" altLang="en-US" dirty="0"/>
              <a:t>서버에 로그온하려면 사용자 이름과 암호가 필요하다</a:t>
            </a:r>
            <a:r>
              <a:rPr lang="en-US" altLang="ko-KR" dirty="0"/>
              <a:t>. </a:t>
            </a:r>
            <a:r>
              <a:rPr lang="ko-KR" altLang="en-US" dirty="0"/>
              <a:t>이제 </a:t>
            </a:r>
            <a:r>
              <a:rPr lang="ko-KR" altLang="en-US" dirty="0" smtClean="0"/>
              <a:t>윈도우 </a:t>
            </a:r>
            <a:r>
              <a:rPr lang="en-US" altLang="ko-KR" dirty="0"/>
              <a:t>10</a:t>
            </a:r>
            <a:r>
              <a:rPr lang="ko-KR" altLang="en-US" dirty="0"/>
              <a:t>에서 </a:t>
            </a:r>
            <a:r>
              <a:rPr lang="en-US" altLang="ko-KR" dirty="0"/>
              <a:t>FTP </a:t>
            </a:r>
            <a:r>
              <a:rPr lang="ko-KR" altLang="en-US" dirty="0"/>
              <a:t>서버용 </a:t>
            </a:r>
            <a:r>
              <a:rPr lang="en-US" altLang="ko-KR" dirty="0"/>
              <a:t>IIS </a:t>
            </a:r>
            <a:r>
              <a:rPr lang="ko-KR" altLang="en-US" dirty="0"/>
              <a:t>전용 계정을 생성하고 설정하는 방법을 살펴보자</a:t>
            </a:r>
            <a:r>
              <a:rPr lang="en-US" altLang="ko-KR" dirty="0" smtClean="0"/>
              <a:t>.</a:t>
            </a:r>
          </a:p>
          <a:p>
            <a:pPr marL="790575" lvl="2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dirty="0"/>
              <a:t>[</a:t>
            </a:r>
            <a:r>
              <a:rPr lang="ko-KR" altLang="en-US" dirty="0"/>
              <a:t>시작</a:t>
            </a:r>
            <a:r>
              <a:rPr lang="en-US" altLang="ko-KR" dirty="0"/>
              <a:t>] </a:t>
            </a:r>
            <a:r>
              <a:rPr lang="ko-KR" altLang="en-US" dirty="0"/>
              <a:t>메뉴의 검색 화면에 ‘</a:t>
            </a:r>
            <a:r>
              <a:rPr lang="en-US" altLang="ko-KR" dirty="0"/>
              <a:t>netplwiz’</a:t>
            </a:r>
            <a:r>
              <a:rPr lang="ko-KR" altLang="en-US" dirty="0"/>
              <a:t>를 입력한 후 </a:t>
            </a:r>
            <a:r>
              <a:rPr lang="en-US" altLang="ko-KR" dirty="0"/>
              <a:t>[</a:t>
            </a:r>
            <a:r>
              <a:rPr lang="ko-KR" altLang="en-US" dirty="0"/>
              <a:t>사용자 계정</a:t>
            </a:r>
            <a:r>
              <a:rPr lang="en-US" altLang="ko-KR" dirty="0"/>
              <a:t>] </a:t>
            </a:r>
            <a:r>
              <a:rPr lang="ko-KR" altLang="en-US" dirty="0"/>
              <a:t>창에서 </a:t>
            </a:r>
            <a:r>
              <a:rPr lang="en-US" altLang="ko-KR" dirty="0"/>
              <a:t>&lt;</a:t>
            </a:r>
            <a:r>
              <a:rPr lang="ko-KR" altLang="en-US" dirty="0"/>
              <a:t>추가</a:t>
            </a:r>
            <a:r>
              <a:rPr lang="en-US" altLang="ko-KR" dirty="0"/>
              <a:t>&gt;</a:t>
            </a:r>
            <a:r>
              <a:rPr lang="ko-KR" altLang="en-US" dirty="0"/>
              <a:t>를 </a:t>
            </a:r>
            <a:r>
              <a:rPr lang="ko-KR" altLang="en-US" dirty="0" smtClean="0"/>
              <a:t>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140968"/>
            <a:ext cx="5676900" cy="351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2482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파일 전송 서비스</a:t>
            </a:r>
            <a:r>
              <a:rPr lang="en-US" altLang="ko-KR" dirty="0"/>
              <a:t>(FTP)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2"/>
            </a:pPr>
            <a:r>
              <a:rPr lang="en-US" altLang="ko-KR" dirty="0" smtClean="0"/>
              <a:t>[</a:t>
            </a:r>
            <a:r>
              <a:rPr lang="ko-KR" altLang="en-US" dirty="0"/>
              <a:t>이 사용자의 로그인 방법</a:t>
            </a:r>
            <a:r>
              <a:rPr lang="en-US" altLang="ko-KR" dirty="0"/>
              <a:t>] </a:t>
            </a:r>
            <a:r>
              <a:rPr lang="ko-KR" altLang="en-US" dirty="0"/>
              <a:t>화면에서 ‘</a:t>
            </a:r>
            <a:r>
              <a:rPr lang="en-US" altLang="ko-KR" dirty="0"/>
              <a:t>Microsoft </a:t>
            </a:r>
            <a:r>
              <a:rPr lang="ko-KR" altLang="en-US" dirty="0"/>
              <a:t>계정 없이 로그인’을 클릭한다</a:t>
            </a:r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53355"/>
            <a:ext cx="3619500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2482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파일 전송 서비스</a:t>
            </a:r>
            <a:r>
              <a:rPr lang="en-US" altLang="ko-KR" dirty="0"/>
              <a:t>(FTP)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3"/>
            </a:pPr>
            <a:r>
              <a:rPr lang="en-US" altLang="ko-KR" dirty="0" smtClean="0"/>
              <a:t>[</a:t>
            </a:r>
            <a:r>
              <a:rPr lang="ko-KR" altLang="en-US" dirty="0"/>
              <a:t>사용자 추가</a:t>
            </a:r>
            <a:r>
              <a:rPr lang="en-US" altLang="ko-KR" dirty="0"/>
              <a:t>] </a:t>
            </a:r>
            <a:r>
              <a:rPr lang="ko-KR" altLang="en-US" dirty="0"/>
              <a:t>화면에서 </a:t>
            </a:r>
            <a:r>
              <a:rPr lang="en-US" altLang="ko-KR" dirty="0"/>
              <a:t>&lt;</a:t>
            </a:r>
            <a:r>
              <a:rPr lang="ko-KR" altLang="en-US" dirty="0"/>
              <a:t>로컬 계정</a:t>
            </a:r>
            <a:r>
              <a:rPr lang="en-US" altLang="ko-KR" dirty="0"/>
              <a:t>&gt;</a:t>
            </a:r>
            <a:r>
              <a:rPr lang="ko-KR" altLang="en-US" dirty="0"/>
              <a:t>을 클릭하여 사용자를 </a:t>
            </a:r>
            <a:r>
              <a:rPr lang="ko-KR" altLang="en-US" dirty="0" smtClean="0"/>
              <a:t>추가할 </a:t>
            </a:r>
            <a:r>
              <a:rPr lang="ko-KR" altLang="en-US" dirty="0"/>
              <a:t>수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28800"/>
            <a:ext cx="3581400" cy="271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2482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파일 전송 서비스</a:t>
            </a:r>
            <a:r>
              <a:rPr lang="en-US" altLang="ko-KR" dirty="0"/>
              <a:t>(FTP)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4"/>
            </a:pPr>
            <a:r>
              <a:rPr lang="ko-KR" altLang="en-US" dirty="0" smtClean="0"/>
              <a:t>새로 </a:t>
            </a:r>
            <a:r>
              <a:rPr lang="ko-KR" altLang="en-US" dirty="0"/>
              <a:t>만들 계정의 정보</a:t>
            </a:r>
            <a:r>
              <a:rPr lang="en-US" altLang="ko-KR" dirty="0"/>
              <a:t>(</a:t>
            </a:r>
            <a:r>
              <a:rPr lang="ko-KR" altLang="en-US" dirty="0"/>
              <a:t>사용자 이름과 암호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ko-KR" altLang="en-US" dirty="0" smtClean="0"/>
              <a:t>입력한다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700808"/>
            <a:ext cx="3486150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2482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파일 전송 서비스</a:t>
            </a:r>
            <a:r>
              <a:rPr lang="en-US" altLang="ko-KR" dirty="0"/>
              <a:t>(FTP)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5"/>
            </a:pPr>
            <a:r>
              <a:rPr lang="ko-KR" altLang="en-US" dirty="0" smtClean="0"/>
              <a:t>사용자가 </a:t>
            </a:r>
            <a:r>
              <a:rPr lang="ko-KR" altLang="en-US" dirty="0"/>
              <a:t>추가되면 </a:t>
            </a:r>
            <a:r>
              <a:rPr lang="en-US" altLang="ko-KR" dirty="0"/>
              <a:t>&lt;</a:t>
            </a:r>
            <a:r>
              <a:rPr lang="ko-KR" altLang="en-US" dirty="0"/>
              <a:t>마침</a:t>
            </a:r>
            <a:r>
              <a:rPr lang="en-US" altLang="ko-KR" dirty="0"/>
              <a:t>&gt;</a:t>
            </a:r>
            <a:r>
              <a:rPr lang="ko-KR" altLang="en-US" dirty="0"/>
              <a:t>을 </a:t>
            </a:r>
            <a:r>
              <a:rPr lang="ko-KR" altLang="en-US" dirty="0" smtClean="0"/>
              <a:t>클릭한다</a:t>
            </a:r>
            <a:r>
              <a:rPr lang="en-US" altLang="ko-KR" dirty="0" smtClean="0"/>
              <a:t>.</a:t>
            </a:r>
          </a:p>
          <a:p>
            <a:pPr marL="790575" lvl="2" indent="-342900">
              <a:buClr>
                <a:schemeClr val="accent2"/>
              </a:buClr>
              <a:buFont typeface="+mj-lt"/>
              <a:buAutoNum type="arabicPeriod" startAt="5"/>
            </a:pPr>
            <a:endParaRPr lang="en-US" altLang="ko-KR" dirty="0"/>
          </a:p>
          <a:p>
            <a:pPr marL="790575" lvl="2" indent="-342900">
              <a:buClr>
                <a:schemeClr val="accent2"/>
              </a:buClr>
              <a:buFont typeface="+mj-lt"/>
              <a:buAutoNum type="arabicPeriod" startAt="5"/>
            </a:pPr>
            <a:endParaRPr lang="en-US" altLang="ko-KR" dirty="0" smtClean="0"/>
          </a:p>
          <a:p>
            <a:pPr marL="790575" lvl="2" indent="-342900">
              <a:buClr>
                <a:schemeClr val="accent2"/>
              </a:buClr>
              <a:buFont typeface="+mj-lt"/>
              <a:buAutoNum type="arabicPeriod" startAt="5"/>
            </a:pPr>
            <a:endParaRPr lang="en-US" altLang="ko-KR" dirty="0"/>
          </a:p>
          <a:p>
            <a:pPr marL="790575" lvl="2" indent="-342900">
              <a:buClr>
                <a:schemeClr val="accent2"/>
              </a:buClr>
              <a:buFont typeface="+mj-lt"/>
              <a:buAutoNum type="arabicPeriod" startAt="5"/>
            </a:pPr>
            <a:endParaRPr lang="en-US" altLang="ko-KR" dirty="0" smtClean="0"/>
          </a:p>
          <a:p>
            <a:pPr marL="790575" lvl="2" indent="-342900">
              <a:buClr>
                <a:schemeClr val="accent2"/>
              </a:buClr>
              <a:buFont typeface="+mj-lt"/>
              <a:buAutoNum type="arabicPeriod" startAt="5"/>
            </a:pPr>
            <a:endParaRPr lang="en-US" altLang="ko-KR" dirty="0"/>
          </a:p>
          <a:p>
            <a:pPr marL="790575" lvl="2" indent="-342900">
              <a:buClr>
                <a:schemeClr val="accent2"/>
              </a:buClr>
              <a:buFont typeface="+mj-lt"/>
              <a:buAutoNum type="arabicPeriod" startAt="5"/>
            </a:pPr>
            <a:endParaRPr lang="en-US" altLang="ko-KR" dirty="0" smtClean="0"/>
          </a:p>
          <a:p>
            <a:pPr marL="790575" lvl="2" indent="-342900">
              <a:buClr>
                <a:schemeClr val="accent2"/>
              </a:buClr>
              <a:buFont typeface="+mj-lt"/>
              <a:buAutoNum type="arabicPeriod" startAt="5"/>
            </a:pPr>
            <a:endParaRPr lang="en-US" altLang="ko-KR" dirty="0"/>
          </a:p>
          <a:p>
            <a:pPr marL="790575" lvl="2" indent="-342900">
              <a:buClr>
                <a:srgbClr val="FF0000"/>
              </a:buClr>
              <a:buFont typeface="+mj-lt"/>
              <a:buAutoNum type="arabicPeriod" startAt="5"/>
            </a:pPr>
            <a:r>
              <a:rPr lang="ko-KR" altLang="en-US" dirty="0"/>
              <a:t>‘이 컴퓨터 사용자’ 항목에 사용자 </a:t>
            </a:r>
            <a:r>
              <a:rPr lang="ko-KR" altLang="en-US" dirty="0" smtClean="0"/>
              <a:t>계정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(JINHYEJIN</a:t>
            </a:r>
            <a:r>
              <a:rPr lang="en-US" altLang="ko-KR" dirty="0"/>
              <a:t>)</a:t>
            </a:r>
            <a:r>
              <a:rPr lang="ko-KR" altLang="en-US" dirty="0"/>
              <a:t>이 추가된 것을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196752"/>
            <a:ext cx="3657600" cy="241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080" y="3789040"/>
            <a:ext cx="3200400" cy="288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2482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파일 전송 서비스</a:t>
            </a:r>
            <a:r>
              <a:rPr lang="en-US" altLang="ko-KR" dirty="0"/>
              <a:t>(FTP)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7"/>
            </a:pPr>
            <a:r>
              <a:rPr lang="en-US" altLang="ko-KR" dirty="0" smtClean="0"/>
              <a:t>[</a:t>
            </a:r>
            <a:r>
              <a:rPr lang="en-US" altLang="ko-KR" dirty="0"/>
              <a:t>IIS(</a:t>
            </a:r>
            <a:r>
              <a:rPr lang="ko-KR" altLang="en-US" dirty="0"/>
              <a:t>인터넷 정보 서비스</a:t>
            </a:r>
            <a:r>
              <a:rPr lang="en-US" altLang="ko-KR" dirty="0"/>
              <a:t>) </a:t>
            </a:r>
            <a:r>
              <a:rPr lang="ko-KR" altLang="en-US" dirty="0"/>
              <a:t>관리자</a:t>
            </a:r>
            <a:r>
              <a:rPr lang="en-US" altLang="ko-KR" dirty="0"/>
              <a:t>] </a:t>
            </a:r>
            <a:r>
              <a:rPr lang="ko-KR" altLang="en-US" dirty="0"/>
              <a:t>화면의 </a:t>
            </a:r>
            <a:r>
              <a:rPr lang="en-US" altLang="ko-KR" dirty="0"/>
              <a:t>FTP </a:t>
            </a:r>
            <a:r>
              <a:rPr lang="ko-KR" altLang="en-US" dirty="0"/>
              <a:t>사이트</a:t>
            </a:r>
            <a:r>
              <a:rPr lang="en-US" altLang="ko-KR" dirty="0"/>
              <a:t>(</a:t>
            </a:r>
            <a:r>
              <a:rPr lang="ko-KR" altLang="en-US" dirty="0"/>
              <a:t>네트워크 개론</a:t>
            </a:r>
            <a:r>
              <a:rPr lang="en-US" altLang="ko-KR" dirty="0"/>
              <a:t>)</a:t>
            </a:r>
            <a:r>
              <a:rPr lang="ko-KR" altLang="en-US" dirty="0"/>
              <a:t>에서 ‘ </a:t>
            </a:r>
            <a:r>
              <a:rPr lang="en-US" altLang="ko-KR" dirty="0"/>
              <a:t>FTP </a:t>
            </a:r>
            <a:r>
              <a:rPr lang="ko-KR" altLang="en-US" dirty="0"/>
              <a:t>권한 부여 규칙’을 더블클릭한다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761" y="1955676"/>
            <a:ext cx="4524375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2482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파일 전송 서비스</a:t>
            </a:r>
            <a:r>
              <a:rPr lang="en-US" altLang="ko-KR" dirty="0"/>
              <a:t>(FTP)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8"/>
            </a:pPr>
            <a:r>
              <a:rPr lang="ko-KR" altLang="en-US" dirty="0"/>
              <a:t>화면 오른쪽의 ‘허용 규칙 추가’를 클릭한 후 앞에서 생성한 계정을 입력하고 사용 권한에 체크한다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16832"/>
            <a:ext cx="4042567" cy="4832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248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인터넷 정보 서비스</a:t>
            </a:r>
            <a:r>
              <a:rPr lang="en-US" altLang="ko-KR" dirty="0"/>
              <a:t>(IIS)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b="0" dirty="0" smtClean="0"/>
              <a:t>마이크로소프트의 </a:t>
            </a:r>
            <a:r>
              <a:rPr lang="ko-KR" altLang="en-US" b="0" dirty="0"/>
              <a:t>인터넷 정보 서비스 </a:t>
            </a:r>
            <a:r>
              <a:rPr lang="en-US" altLang="ko-KR" b="0" dirty="0"/>
              <a:t>Internet Information Service, IIS</a:t>
            </a:r>
            <a:r>
              <a:rPr lang="ko-KR" altLang="en-US" b="0" dirty="0"/>
              <a:t>는 인터넷을 포함한 </a:t>
            </a:r>
            <a:r>
              <a:rPr lang="en-US" altLang="ko-KR" b="0" dirty="0" smtClean="0"/>
              <a:t>TCP/IP </a:t>
            </a:r>
            <a:r>
              <a:rPr lang="ko-KR" altLang="en-US" b="0" dirty="0" smtClean="0"/>
              <a:t>네트워크에서 </a:t>
            </a:r>
            <a:r>
              <a:rPr lang="ko-KR" altLang="en-US" b="0" dirty="0"/>
              <a:t>파일 전송을 담당하는 </a:t>
            </a:r>
            <a:r>
              <a:rPr lang="en-US" altLang="ko-KR" b="0" dirty="0"/>
              <a:t>FTP</a:t>
            </a:r>
            <a:r>
              <a:rPr lang="ko-KR" altLang="en-US" b="0" dirty="0"/>
              <a:t>나 웹 서비스를 담당하는 </a:t>
            </a:r>
            <a:r>
              <a:rPr lang="en-US" altLang="ko-KR" b="0" dirty="0"/>
              <a:t>WWW </a:t>
            </a:r>
            <a:r>
              <a:rPr lang="ko-KR" altLang="en-US" b="0" dirty="0"/>
              <a:t>등의 서버를 </a:t>
            </a:r>
            <a:r>
              <a:rPr lang="ko-KR" altLang="en-US" b="0" dirty="0" smtClean="0"/>
              <a:t>운영할 </a:t>
            </a:r>
            <a:r>
              <a:rPr lang="ko-KR" altLang="en-US" b="0" dirty="0"/>
              <a:t>수 있게 도와준다</a:t>
            </a:r>
            <a:r>
              <a:rPr lang="en-US" altLang="ko-KR" b="0" dirty="0"/>
              <a:t>. </a:t>
            </a:r>
            <a:r>
              <a:rPr lang="ko-KR" altLang="en-US" b="0" dirty="0"/>
              <a:t>윈도우 </a:t>
            </a:r>
            <a:r>
              <a:rPr lang="en-US" altLang="ko-KR" b="0" dirty="0"/>
              <a:t>10</a:t>
            </a:r>
            <a:r>
              <a:rPr lang="ko-KR" altLang="en-US" b="0" dirty="0"/>
              <a:t>에서는 사용자가 서버를 쉽게 설치할 수 있도록 </a:t>
            </a:r>
            <a:r>
              <a:rPr lang="en-US" altLang="ko-KR" b="0" dirty="0"/>
              <a:t>IIS</a:t>
            </a:r>
            <a:r>
              <a:rPr lang="ko-KR" altLang="en-US" b="0" dirty="0"/>
              <a:t>를 </a:t>
            </a:r>
            <a:r>
              <a:rPr lang="ko-KR" altLang="en-US" b="0" dirty="0" smtClean="0"/>
              <a:t>기본으로 </a:t>
            </a:r>
            <a:r>
              <a:rPr lang="ko-KR" altLang="en-US" b="0" dirty="0"/>
              <a:t>제공하므로 추가 비용 없이 컴퓨터를 </a:t>
            </a:r>
            <a:r>
              <a:rPr lang="en-US" altLang="ko-KR" b="0" dirty="0"/>
              <a:t>FTP </a:t>
            </a:r>
            <a:r>
              <a:rPr lang="ko-KR" altLang="en-US" b="0" dirty="0"/>
              <a:t>서버나 웹 서버로 구축할 수 있다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510" y="2852936"/>
            <a:ext cx="6800850" cy="181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1204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파일 전송 서비스</a:t>
            </a:r>
            <a:r>
              <a:rPr lang="en-US" altLang="ko-KR" dirty="0"/>
              <a:t>(FTP)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9"/>
            </a:pPr>
            <a:r>
              <a:rPr lang="en-US" altLang="ko-KR" dirty="0" smtClean="0"/>
              <a:t>[</a:t>
            </a:r>
            <a:r>
              <a:rPr lang="en-US" altLang="ko-KR" dirty="0"/>
              <a:t>IIS(</a:t>
            </a:r>
            <a:r>
              <a:rPr lang="ko-KR" altLang="en-US" dirty="0"/>
              <a:t>인터넷 정보 서비스</a:t>
            </a:r>
            <a:r>
              <a:rPr lang="en-US" altLang="ko-KR" dirty="0"/>
              <a:t>) </a:t>
            </a:r>
            <a:r>
              <a:rPr lang="ko-KR" altLang="en-US" dirty="0"/>
              <a:t>관리자</a:t>
            </a:r>
            <a:r>
              <a:rPr lang="en-US" altLang="ko-KR" dirty="0"/>
              <a:t>] </a:t>
            </a:r>
            <a:r>
              <a:rPr lang="ko-KR" altLang="en-US" dirty="0"/>
              <a:t>화면에서 왼쪽의 </a:t>
            </a:r>
            <a:r>
              <a:rPr lang="en-US" altLang="ko-KR" dirty="0"/>
              <a:t>FTP </a:t>
            </a:r>
            <a:r>
              <a:rPr lang="ko-KR" altLang="en-US" dirty="0"/>
              <a:t>서버</a:t>
            </a:r>
            <a:r>
              <a:rPr lang="en-US" altLang="ko-KR" dirty="0"/>
              <a:t>(</a:t>
            </a:r>
            <a:r>
              <a:rPr lang="ko-KR" altLang="en-US" dirty="0"/>
              <a:t>네트워크개론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ko-KR" altLang="en-US" dirty="0" smtClean="0"/>
              <a:t>마우스 커서를 </a:t>
            </a:r>
            <a:r>
              <a:rPr lang="ko-KR" altLang="en-US" dirty="0"/>
              <a:t>놓고 오른쪽 버튼을 클릭하여 </a:t>
            </a:r>
            <a:r>
              <a:rPr lang="en-US" altLang="ko-KR" dirty="0"/>
              <a:t>[</a:t>
            </a:r>
            <a:r>
              <a:rPr lang="ko-KR" altLang="en-US" dirty="0"/>
              <a:t>사용 권한 편집</a:t>
            </a:r>
            <a:r>
              <a:rPr lang="en-US" altLang="ko-KR" dirty="0"/>
              <a:t>]</a:t>
            </a:r>
            <a:r>
              <a:rPr lang="ko-KR" altLang="en-US" dirty="0"/>
              <a:t>을 선택한다</a:t>
            </a:r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988840"/>
            <a:ext cx="5943600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2482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파일 전송 서비스</a:t>
            </a:r>
            <a:r>
              <a:rPr lang="en-US" altLang="ko-KR" dirty="0"/>
              <a:t>(FTP)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10"/>
            </a:pPr>
            <a:r>
              <a:rPr lang="en-US" altLang="ko-KR" dirty="0"/>
              <a:t>[</a:t>
            </a:r>
            <a:r>
              <a:rPr lang="ko-KR" altLang="en-US" dirty="0"/>
              <a:t>보안</a:t>
            </a:r>
            <a:r>
              <a:rPr lang="en-US" altLang="ko-KR" dirty="0"/>
              <a:t>] </a:t>
            </a:r>
            <a:r>
              <a:rPr lang="ko-KR" altLang="en-US" dirty="0"/>
              <a:t>탭에서 ‘그룹 또는 사용자 이름’ 항목의 사용자 권한을 변경하려면 </a:t>
            </a:r>
            <a:r>
              <a:rPr lang="en-US" altLang="ko-KR" dirty="0"/>
              <a:t>&lt;</a:t>
            </a:r>
            <a:r>
              <a:rPr lang="ko-KR" altLang="en-US" dirty="0"/>
              <a:t>편집</a:t>
            </a:r>
            <a:r>
              <a:rPr lang="en-US" altLang="ko-KR" dirty="0"/>
              <a:t>&gt;</a:t>
            </a:r>
            <a:r>
              <a:rPr lang="ko-KR" altLang="en-US" dirty="0"/>
              <a:t>을 </a:t>
            </a:r>
            <a:r>
              <a:rPr lang="ko-KR" altLang="en-US" dirty="0" smtClean="0"/>
              <a:t>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895053"/>
            <a:ext cx="3286125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2482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파일 전송 서비스</a:t>
            </a:r>
            <a:r>
              <a:rPr lang="en-US" altLang="ko-KR" dirty="0"/>
              <a:t>(FTP)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11"/>
            </a:pPr>
            <a:r>
              <a:rPr lang="en-US" altLang="ko-KR" dirty="0"/>
              <a:t>&lt;</a:t>
            </a:r>
            <a:r>
              <a:rPr lang="ko-KR" altLang="en-US" dirty="0"/>
              <a:t>추가</a:t>
            </a:r>
            <a:r>
              <a:rPr lang="en-US" altLang="ko-KR" dirty="0"/>
              <a:t>&gt;</a:t>
            </a:r>
            <a:r>
              <a:rPr lang="ko-KR" altLang="en-US" dirty="0"/>
              <a:t>를 클릭한 후 개체 이름</a:t>
            </a:r>
            <a:r>
              <a:rPr lang="en-US" altLang="ko-KR" dirty="0"/>
              <a:t>( JINHYEJIN)</a:t>
            </a:r>
            <a:r>
              <a:rPr lang="ko-KR" altLang="en-US" dirty="0"/>
              <a:t>을 입력하고 </a:t>
            </a:r>
            <a:r>
              <a:rPr lang="en-US" altLang="ko-KR" dirty="0"/>
              <a:t>&lt;</a:t>
            </a:r>
            <a:r>
              <a:rPr lang="ko-KR" altLang="en-US" dirty="0"/>
              <a:t>이름 확인</a:t>
            </a:r>
            <a:r>
              <a:rPr lang="en-US" altLang="ko-KR" dirty="0"/>
              <a:t>&gt;</a:t>
            </a:r>
            <a:r>
              <a:rPr lang="ko-KR" altLang="en-US" dirty="0"/>
              <a:t>을 클릭한다</a:t>
            </a:r>
            <a:r>
              <a:rPr lang="en-US" altLang="ko-KR" dirty="0"/>
              <a:t>. </a:t>
            </a:r>
            <a:r>
              <a:rPr lang="ko-KR" altLang="en-US" dirty="0"/>
              <a:t>변경된 개체 이름을 확인한 후 </a:t>
            </a:r>
            <a:r>
              <a:rPr lang="en-US" altLang="ko-KR" dirty="0"/>
              <a:t>&lt;</a:t>
            </a:r>
            <a:r>
              <a:rPr lang="ko-KR" altLang="en-US" dirty="0"/>
              <a:t>확인</a:t>
            </a:r>
            <a:r>
              <a:rPr lang="en-US" altLang="ko-KR" dirty="0"/>
              <a:t>&gt;</a:t>
            </a:r>
            <a:r>
              <a:rPr lang="ko-KR" altLang="en-US" dirty="0"/>
              <a:t>을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823" y="1916832"/>
            <a:ext cx="657225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2482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파일 전송 서비스</a:t>
            </a:r>
            <a:r>
              <a:rPr lang="en-US" altLang="ko-KR" dirty="0"/>
              <a:t>(FTP)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12"/>
            </a:pPr>
            <a:r>
              <a:rPr lang="ko-KR" altLang="en-US" dirty="0"/>
              <a:t>‘그룹 또는 사용자 이름’ 항목에서 추가한 개체 이름</a:t>
            </a:r>
            <a:r>
              <a:rPr lang="en-US" altLang="ko-KR" dirty="0"/>
              <a:t>( JINHYEJIN)</a:t>
            </a:r>
            <a:r>
              <a:rPr lang="ko-KR" altLang="en-US" dirty="0"/>
              <a:t>을 확인할 수 있다</a:t>
            </a:r>
            <a:r>
              <a:rPr lang="en-US" altLang="ko-KR" dirty="0"/>
              <a:t>. &lt;</a:t>
            </a:r>
            <a:r>
              <a:rPr lang="ko-KR" altLang="en-US" dirty="0"/>
              <a:t>확인</a:t>
            </a:r>
            <a:r>
              <a:rPr lang="en-US" altLang="ko-KR" dirty="0"/>
              <a:t>&gt;</a:t>
            </a:r>
            <a:r>
              <a:rPr lang="ko-KR" altLang="en-US" dirty="0"/>
              <a:t>을 클릭하여 모든 설정을 완료한다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844824"/>
            <a:ext cx="325755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2482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파일 전송 서비스</a:t>
            </a:r>
            <a:r>
              <a:rPr lang="en-US" altLang="ko-KR" dirty="0"/>
              <a:t>(FTP)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dirty="0"/>
              <a:t>FTP </a:t>
            </a:r>
            <a:r>
              <a:rPr lang="ko-KR" altLang="en-US" dirty="0"/>
              <a:t>서버 </a:t>
            </a:r>
            <a:r>
              <a:rPr lang="ko-KR" altLang="en-US" dirty="0" smtClean="0"/>
              <a:t>접속</a:t>
            </a:r>
            <a:endParaRPr lang="en-US" altLang="ko-KR" dirty="0" smtClean="0"/>
          </a:p>
          <a:p>
            <a:pPr marL="790575" lvl="2" indent="-342900">
              <a:buClr>
                <a:schemeClr val="accent2"/>
              </a:buClr>
              <a:buFont typeface="+mj-lt"/>
              <a:buAutoNum type="arabicPeriod"/>
            </a:pPr>
            <a:endParaRPr lang="en-US" altLang="ko-KR" dirty="0" smtClean="0"/>
          </a:p>
          <a:p>
            <a:pPr marL="790575" lvl="2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dirty="0" smtClean="0"/>
              <a:t>FTP </a:t>
            </a:r>
            <a:r>
              <a:rPr lang="ko-KR" altLang="en-US" dirty="0"/>
              <a:t>서버는 인터넷을 이용하여 공유할 파일을 </a:t>
            </a:r>
            <a:r>
              <a:rPr lang="en-US" altLang="ko-KR" dirty="0"/>
              <a:t>FTP </a:t>
            </a:r>
            <a:r>
              <a:rPr lang="ko-KR" altLang="en-US" dirty="0"/>
              <a:t>서버의 홈 디렉터리로 지정한 </a:t>
            </a:r>
            <a:r>
              <a:rPr lang="ko-KR" altLang="en-US" dirty="0" smtClean="0"/>
              <a:t>폴더</a:t>
            </a:r>
            <a:r>
              <a:rPr lang="en-US" altLang="ko-KR" dirty="0" smtClean="0"/>
              <a:t>(</a:t>
            </a:r>
            <a:r>
              <a:rPr lang="en-US" altLang="ko-KR" dirty="0"/>
              <a:t>C:\FTP </a:t>
            </a:r>
            <a:r>
              <a:rPr lang="ko-KR" altLang="en-US" dirty="0"/>
              <a:t>폴더</a:t>
            </a:r>
            <a:r>
              <a:rPr lang="en-US" altLang="ko-KR" dirty="0"/>
              <a:t>)</a:t>
            </a:r>
            <a:r>
              <a:rPr lang="ko-KR" altLang="en-US" dirty="0"/>
              <a:t>에 저장한다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656" y="2636912"/>
            <a:ext cx="5562600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2482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파일 전송 서비스</a:t>
            </a:r>
            <a:r>
              <a:rPr lang="en-US" altLang="ko-KR" dirty="0"/>
              <a:t>(FTP)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2"/>
            </a:pPr>
            <a:r>
              <a:rPr lang="ko-KR" altLang="en-US" dirty="0"/>
              <a:t>클라이언트는 원하는 정보가 있는 </a:t>
            </a:r>
            <a:r>
              <a:rPr lang="en-US" altLang="ko-KR" dirty="0"/>
              <a:t>FTP </a:t>
            </a:r>
            <a:r>
              <a:rPr lang="ko-KR" altLang="en-US" dirty="0"/>
              <a:t>사이트에 접속하여 해당 공유 파일을 내 </a:t>
            </a:r>
            <a:r>
              <a:rPr lang="ko-KR" altLang="en-US" dirty="0" smtClean="0"/>
              <a:t>컴퓨터에 </a:t>
            </a:r>
            <a:r>
              <a:rPr lang="ko-KR" altLang="en-US" dirty="0"/>
              <a:t>다운로드하거나 업로드하기 위해 웹 브라우저 또는 </a:t>
            </a:r>
            <a:r>
              <a:rPr lang="en-US" altLang="ko-KR" dirty="0"/>
              <a:t>FTP </a:t>
            </a:r>
            <a:r>
              <a:rPr lang="ko-KR" altLang="en-US" dirty="0"/>
              <a:t>프로그램을 사용한다</a:t>
            </a:r>
            <a:r>
              <a:rPr lang="en-US" altLang="ko-KR" dirty="0"/>
              <a:t>. </a:t>
            </a:r>
            <a:r>
              <a:rPr lang="ko-KR" altLang="en-US" dirty="0"/>
              <a:t>공유 </a:t>
            </a:r>
            <a:r>
              <a:rPr lang="ko-KR" altLang="en-US" dirty="0" smtClean="0"/>
              <a:t>파일이 </a:t>
            </a:r>
            <a:r>
              <a:rPr lang="ko-KR" altLang="en-US" dirty="0"/>
              <a:t>있는 </a:t>
            </a:r>
            <a:r>
              <a:rPr lang="en-US" altLang="ko-KR" dirty="0"/>
              <a:t>FTP </a:t>
            </a:r>
            <a:r>
              <a:rPr lang="ko-KR" altLang="en-US" dirty="0"/>
              <a:t>사이트의 </a:t>
            </a:r>
            <a:r>
              <a:rPr lang="en-US" altLang="ko-KR" dirty="0"/>
              <a:t>IP </a:t>
            </a:r>
            <a:r>
              <a:rPr lang="ko-KR" altLang="en-US" dirty="0"/>
              <a:t>주소와 </a:t>
            </a:r>
            <a:r>
              <a:rPr lang="en-US" altLang="ko-KR" dirty="0"/>
              <a:t>FTP </a:t>
            </a:r>
            <a:r>
              <a:rPr lang="ko-KR" altLang="en-US" dirty="0"/>
              <a:t>포트 번호 </a:t>
            </a:r>
            <a:r>
              <a:rPr lang="en-US" altLang="ko-KR" dirty="0"/>
              <a:t>21</a:t>
            </a:r>
            <a:r>
              <a:rPr lang="ko-KR" altLang="en-US" dirty="0"/>
              <a:t>로 요청하는데</a:t>
            </a:r>
            <a:r>
              <a:rPr lang="en-US" altLang="ko-KR" dirty="0"/>
              <a:t>, </a:t>
            </a:r>
            <a:r>
              <a:rPr lang="ko-KR" altLang="en-US" dirty="0"/>
              <a:t>여기서는 앞서 </a:t>
            </a:r>
            <a:r>
              <a:rPr lang="ko-KR" altLang="en-US" dirty="0" smtClean="0"/>
              <a:t>설정한 </a:t>
            </a:r>
            <a:r>
              <a:rPr lang="en-US" altLang="ko-KR" dirty="0"/>
              <a:t>ftp://192.168.35.7/</a:t>
            </a:r>
            <a:r>
              <a:rPr lang="ko-KR" altLang="en-US" dirty="0"/>
              <a:t>을 웹 브라우저의 주소 표시줄에 입력했다</a:t>
            </a:r>
            <a:r>
              <a:rPr lang="en-US" altLang="ko-KR" dirty="0"/>
              <a:t>. </a:t>
            </a:r>
            <a:r>
              <a:rPr lang="ko-KR" altLang="en-US" dirty="0"/>
              <a:t>로그온 창에 사용자 </a:t>
            </a:r>
            <a:r>
              <a:rPr lang="ko-KR" altLang="en-US" dirty="0" smtClean="0"/>
              <a:t>이름과 </a:t>
            </a:r>
            <a:r>
              <a:rPr lang="ko-KR" altLang="en-US" dirty="0"/>
              <a:t>암호를 입력하면 </a:t>
            </a:r>
            <a:r>
              <a:rPr lang="en-US" altLang="ko-KR" dirty="0"/>
              <a:t>FTP </a:t>
            </a:r>
            <a:r>
              <a:rPr lang="ko-KR" altLang="en-US" dirty="0"/>
              <a:t>서버에 접속된다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08920"/>
            <a:ext cx="4438650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2482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파일 전송 서비스</a:t>
            </a:r>
            <a:r>
              <a:rPr lang="en-US" altLang="ko-KR" dirty="0"/>
              <a:t>(FTP)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3"/>
            </a:pPr>
            <a:r>
              <a:rPr lang="ko-KR" altLang="en-US" dirty="0" smtClean="0"/>
              <a:t>클라이언트의 </a:t>
            </a:r>
            <a:r>
              <a:rPr lang="ko-KR" altLang="en-US" dirty="0"/>
              <a:t>요청을 받은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FTP </a:t>
            </a:r>
            <a:r>
              <a:rPr lang="ko-KR" altLang="en-US" dirty="0"/>
              <a:t>서버는 </a:t>
            </a:r>
            <a:r>
              <a:rPr lang="ko-KR" altLang="en-US" dirty="0" smtClean="0"/>
              <a:t>자신의 </a:t>
            </a:r>
            <a:r>
              <a:rPr lang="ko-KR" altLang="en-US" dirty="0"/>
              <a:t>홈 디렉터리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내용을 </a:t>
            </a:r>
            <a:r>
              <a:rPr lang="ko-KR" altLang="en-US" dirty="0"/>
              <a:t>클라이언트에 </a:t>
            </a:r>
            <a:r>
              <a:rPr lang="ko-KR" altLang="en-US" dirty="0" smtClean="0"/>
              <a:t>전송한다</a:t>
            </a:r>
            <a:r>
              <a:rPr lang="en-US" altLang="ko-KR" dirty="0"/>
              <a:t>.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다음 </a:t>
            </a:r>
            <a:r>
              <a:rPr lang="ko-KR" altLang="en-US" dirty="0"/>
              <a:t>그림은 </a:t>
            </a:r>
            <a:r>
              <a:rPr lang="en-US" altLang="ko-KR" dirty="0"/>
              <a:t>FTP </a:t>
            </a:r>
            <a:r>
              <a:rPr lang="ko-KR" altLang="en-US" dirty="0"/>
              <a:t>서버에 접속한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화면으로 </a:t>
            </a:r>
            <a:r>
              <a:rPr lang="en-US" altLang="ko-KR" dirty="0"/>
              <a:t>FTP </a:t>
            </a:r>
            <a:r>
              <a:rPr lang="ko-KR" altLang="en-US" dirty="0"/>
              <a:t>서버에서 제공하는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파일을 확인할 </a:t>
            </a:r>
            <a:r>
              <a:rPr lang="ko-KR" altLang="en-US" dirty="0"/>
              <a:t>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191" y="1052736"/>
            <a:ext cx="4444305" cy="5796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2482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파일 전송 서비스</a:t>
            </a:r>
            <a:r>
              <a:rPr lang="en-US" altLang="ko-KR" dirty="0"/>
              <a:t>(FTP)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dirty="0"/>
              <a:t>FTP </a:t>
            </a:r>
            <a:r>
              <a:rPr lang="ko-KR" altLang="en-US" dirty="0"/>
              <a:t>클라이언트 프로그램</a:t>
            </a:r>
            <a:r>
              <a:rPr lang="en-US" altLang="ko-KR" dirty="0"/>
              <a:t>(</a:t>
            </a:r>
            <a:r>
              <a:rPr lang="ko-KR" altLang="en-US" dirty="0"/>
              <a:t>알드라이브</a:t>
            </a:r>
            <a:r>
              <a:rPr lang="en-US" altLang="ko-KR" dirty="0"/>
              <a:t>) </a:t>
            </a:r>
            <a:r>
              <a:rPr lang="ko-KR" altLang="en-US" dirty="0" smtClean="0"/>
              <a:t>사용법</a:t>
            </a:r>
            <a:endParaRPr lang="en-US" altLang="ko-KR" dirty="0" smtClean="0"/>
          </a:p>
          <a:p>
            <a:pPr marL="790575" lvl="2" indent="-342900">
              <a:buClr>
                <a:srgbClr val="FF0000"/>
              </a:buClr>
              <a:buFont typeface="+mj-lt"/>
              <a:buAutoNum type="arabicPeriod"/>
            </a:pPr>
            <a:r>
              <a:rPr lang="ko-KR" altLang="en-US" dirty="0"/>
              <a:t>알드라이브를 실행하고 </a:t>
            </a:r>
            <a:r>
              <a:rPr lang="en-US" altLang="ko-KR" dirty="0"/>
              <a:t>&lt;</a:t>
            </a:r>
            <a:r>
              <a:rPr lang="ko-KR" altLang="en-US" dirty="0"/>
              <a:t>접속하기</a:t>
            </a:r>
            <a:r>
              <a:rPr lang="en-US" altLang="ko-KR" dirty="0"/>
              <a:t>&gt;</a:t>
            </a:r>
            <a:r>
              <a:rPr lang="ko-KR" altLang="en-US" dirty="0"/>
              <a:t>를 클릭한다</a:t>
            </a:r>
            <a:r>
              <a:rPr lang="en-US" altLang="ko-KR" dirty="0"/>
              <a:t>. </a:t>
            </a:r>
            <a:r>
              <a:rPr lang="ko-KR" altLang="en-US" dirty="0"/>
              <a:t>사이트 정보에 접속할 웹 사이트의 정보를 입력한다</a:t>
            </a:r>
            <a:r>
              <a:rPr lang="en-US" altLang="ko-KR" dirty="0"/>
              <a:t>. FTP </a:t>
            </a:r>
            <a:r>
              <a:rPr lang="ko-KR" altLang="en-US" dirty="0"/>
              <a:t>서버의 주소와 사용자 아이디</a:t>
            </a:r>
            <a:r>
              <a:rPr lang="en-US" altLang="ko-KR" dirty="0"/>
              <a:t>, </a:t>
            </a:r>
            <a:r>
              <a:rPr lang="ko-KR" altLang="en-US" dirty="0"/>
              <a:t>비밀번호를 입력한 후 </a:t>
            </a:r>
            <a:r>
              <a:rPr lang="en-US" altLang="ko-KR" dirty="0"/>
              <a:t>&lt;</a:t>
            </a:r>
            <a:r>
              <a:rPr lang="ko-KR" altLang="en-US" dirty="0"/>
              <a:t>연결</a:t>
            </a:r>
            <a:r>
              <a:rPr lang="en-US" altLang="ko-KR" dirty="0"/>
              <a:t>&gt;</a:t>
            </a:r>
            <a:r>
              <a:rPr lang="ko-KR" altLang="en-US" dirty="0"/>
              <a:t>을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564904"/>
            <a:ext cx="4095750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2482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파일 전송 서비스</a:t>
            </a:r>
            <a:r>
              <a:rPr lang="en-US" altLang="ko-KR" dirty="0"/>
              <a:t>(FTP)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2"/>
            </a:pPr>
            <a:r>
              <a:rPr lang="en-US" altLang="ko-KR" dirty="0"/>
              <a:t>FTP </a:t>
            </a:r>
            <a:r>
              <a:rPr lang="ko-KR" altLang="en-US" dirty="0"/>
              <a:t>서버 접속 화면이 나타난다</a:t>
            </a:r>
            <a:r>
              <a:rPr lang="en-US" altLang="ko-KR" dirty="0"/>
              <a:t>.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FTP </a:t>
            </a:r>
            <a:r>
              <a:rPr lang="ko-KR" altLang="en-US" dirty="0"/>
              <a:t>서버의 디렉터리와 각 디렉터리에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포함된 파일을 확인할 </a:t>
            </a:r>
            <a:r>
              <a:rPr lang="ko-KR" altLang="en-US" dirty="0"/>
              <a:t>수 있다</a:t>
            </a:r>
            <a:r>
              <a:rPr lang="en-US" altLang="ko-KR" dirty="0" smtClean="0"/>
              <a:t>.</a:t>
            </a:r>
          </a:p>
          <a:p>
            <a:pPr marL="790575" lvl="2" indent="-342900">
              <a:buClr>
                <a:srgbClr val="FF0000"/>
              </a:buClr>
              <a:buFont typeface="+mj-lt"/>
              <a:buAutoNum type="arabicPeriod" startAt="2"/>
            </a:pPr>
            <a:endParaRPr lang="en-US" altLang="ko-KR" dirty="0"/>
          </a:p>
          <a:p>
            <a:pPr marL="790575" lvl="2" indent="-342900">
              <a:buClr>
                <a:srgbClr val="FF0000"/>
              </a:buClr>
              <a:buFont typeface="+mj-lt"/>
              <a:buAutoNum type="arabicPeriod" startAt="2"/>
            </a:pPr>
            <a:endParaRPr lang="en-US" altLang="ko-KR" dirty="0" smtClean="0"/>
          </a:p>
          <a:p>
            <a:pPr marL="790575" lvl="2" indent="-342900">
              <a:buClr>
                <a:srgbClr val="FF0000"/>
              </a:buClr>
              <a:buFont typeface="+mj-lt"/>
              <a:buAutoNum type="arabicPeriod" startAt="2"/>
            </a:pPr>
            <a:endParaRPr lang="en-US" altLang="ko-KR" dirty="0"/>
          </a:p>
          <a:p>
            <a:pPr marL="790575" lvl="2" indent="-342900">
              <a:buClr>
                <a:srgbClr val="FF0000"/>
              </a:buClr>
              <a:buFont typeface="+mj-lt"/>
              <a:buAutoNum type="arabicPeriod" startAt="2"/>
            </a:pPr>
            <a:endParaRPr lang="en-US" altLang="ko-KR" dirty="0" smtClean="0"/>
          </a:p>
          <a:p>
            <a:pPr marL="790575" lvl="2" indent="-342900">
              <a:buClr>
                <a:srgbClr val="FF0000"/>
              </a:buClr>
              <a:buFont typeface="+mj-lt"/>
              <a:buAutoNum type="arabicPeriod" startAt="2"/>
            </a:pPr>
            <a:endParaRPr lang="en-US" altLang="ko-KR" dirty="0"/>
          </a:p>
          <a:p>
            <a:pPr marL="790575" lvl="2" indent="-342900">
              <a:buClr>
                <a:srgbClr val="FF0000"/>
              </a:buClr>
              <a:buFont typeface="+mj-lt"/>
              <a:buAutoNum type="arabicPeriod" startAt="2"/>
            </a:pPr>
            <a:endParaRPr lang="en-US" altLang="ko-KR" dirty="0" smtClean="0"/>
          </a:p>
          <a:p>
            <a:pPr marL="790575" lvl="2" indent="-342900">
              <a:buClr>
                <a:srgbClr val="FF0000"/>
              </a:buClr>
              <a:buFont typeface="+mj-lt"/>
              <a:buAutoNum type="arabicPeriod" startAt="2"/>
            </a:pPr>
            <a:r>
              <a:rPr lang="ko-KR" altLang="en-US" dirty="0"/>
              <a:t>내 컴퓨터</a:t>
            </a:r>
            <a:r>
              <a:rPr lang="en-US" altLang="ko-KR" dirty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</a:t>
            </a:r>
            <a:r>
              <a:rPr lang="ko-KR" altLang="en-US" dirty="0"/>
              <a:t>에 있는 파일을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FTP </a:t>
            </a:r>
            <a:r>
              <a:rPr lang="ko-KR" altLang="en-US" dirty="0"/>
              <a:t>서버에 업로드해보자</a:t>
            </a:r>
            <a:r>
              <a:rPr lang="en-US" altLang="ko-KR" dirty="0"/>
              <a:t>. </a:t>
            </a:r>
            <a:r>
              <a:rPr lang="ko-KR" altLang="en-US" dirty="0"/>
              <a:t>메뉴에서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[</a:t>
            </a:r>
            <a:r>
              <a:rPr lang="ko-KR" altLang="en-US" dirty="0"/>
              <a:t>업로드</a:t>
            </a:r>
            <a:r>
              <a:rPr lang="en-US" altLang="ko-KR" dirty="0"/>
              <a:t>]</a:t>
            </a:r>
            <a:r>
              <a:rPr lang="ko-KR" altLang="en-US" dirty="0" smtClean="0"/>
              <a:t>를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052734"/>
            <a:ext cx="4095750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865" y="4077072"/>
            <a:ext cx="4095750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2482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파일 전송 서비스</a:t>
            </a:r>
            <a:r>
              <a:rPr lang="en-US" altLang="ko-KR" dirty="0"/>
              <a:t>(FTP)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4"/>
            </a:pPr>
            <a:r>
              <a:rPr lang="ko-KR" altLang="en-US" dirty="0" smtClean="0"/>
              <a:t>업로드할 </a:t>
            </a:r>
            <a:r>
              <a:rPr lang="ko-KR" altLang="en-US" dirty="0"/>
              <a:t>파일</a:t>
            </a:r>
            <a:r>
              <a:rPr lang="en-US" altLang="ko-KR" dirty="0"/>
              <a:t>(appery.PNG)</a:t>
            </a:r>
            <a:r>
              <a:rPr lang="ko-KR" altLang="en-US" dirty="0"/>
              <a:t>을 선택하고 </a:t>
            </a:r>
            <a:r>
              <a:rPr lang="en-US" altLang="ko-KR" dirty="0"/>
              <a:t>&lt;</a:t>
            </a:r>
            <a:r>
              <a:rPr lang="ko-KR" altLang="en-US" dirty="0"/>
              <a:t>열기</a:t>
            </a:r>
            <a:r>
              <a:rPr lang="en-US" altLang="ko-KR" dirty="0"/>
              <a:t>&gt;</a:t>
            </a:r>
            <a:r>
              <a:rPr lang="ko-KR" altLang="en-US" dirty="0"/>
              <a:t>를 클릭한다</a:t>
            </a:r>
            <a:r>
              <a:rPr lang="en-US" altLang="ko-KR" dirty="0"/>
              <a:t>. [</a:t>
            </a:r>
            <a:r>
              <a:rPr lang="ko-KR" altLang="en-US" dirty="0"/>
              <a:t>전송창</a:t>
            </a:r>
            <a:r>
              <a:rPr lang="en-US" altLang="ko-KR" dirty="0"/>
              <a:t>]</a:t>
            </a:r>
            <a:r>
              <a:rPr lang="ko-KR" altLang="en-US" dirty="0"/>
              <a:t>에서 업로드 전송 상태를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364" y="1921371"/>
            <a:ext cx="4076700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921371"/>
            <a:ext cx="3886200" cy="275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248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인터넷 정보 서비스</a:t>
            </a:r>
            <a:r>
              <a:rPr lang="en-US" altLang="ko-KR" dirty="0"/>
              <a:t>(IIS)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윈도우 기능 설정</a:t>
            </a:r>
          </a:p>
          <a:p>
            <a:pPr lvl="2"/>
            <a:r>
              <a:rPr lang="ko-KR" altLang="en-US" dirty="0"/>
              <a:t>윈도우 </a:t>
            </a:r>
            <a:r>
              <a:rPr lang="en-US" altLang="ko-KR" dirty="0"/>
              <a:t>10</a:t>
            </a:r>
            <a:r>
              <a:rPr lang="ko-KR" altLang="en-US" dirty="0"/>
              <a:t>은 운영체제를 설치할 때 자동으로 </a:t>
            </a:r>
            <a:r>
              <a:rPr lang="en-US" altLang="ko-KR" dirty="0"/>
              <a:t>IIS</a:t>
            </a:r>
            <a:r>
              <a:rPr lang="ko-KR" altLang="en-US" dirty="0"/>
              <a:t>를 설치하지 않기 때문에 사용자가 </a:t>
            </a:r>
            <a:r>
              <a:rPr lang="ko-KR" altLang="en-US" dirty="0" smtClean="0"/>
              <a:t>직접 추가해야 </a:t>
            </a:r>
            <a:r>
              <a:rPr lang="ko-KR" altLang="en-US" dirty="0"/>
              <a:t>한다</a:t>
            </a:r>
            <a:r>
              <a:rPr lang="en-US" altLang="ko-KR" dirty="0" smtClean="0"/>
              <a:t>.</a:t>
            </a:r>
          </a:p>
          <a:p>
            <a:pPr marL="790575" lvl="2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dirty="0"/>
              <a:t>[</a:t>
            </a:r>
            <a:r>
              <a:rPr lang="ko-KR" altLang="en-US" dirty="0"/>
              <a:t>시작</a:t>
            </a:r>
            <a:r>
              <a:rPr lang="en-US" altLang="ko-KR" dirty="0"/>
              <a:t>]-[</a:t>
            </a:r>
            <a:r>
              <a:rPr lang="ko-KR" altLang="en-US" dirty="0"/>
              <a:t>제어판</a:t>
            </a:r>
            <a:r>
              <a:rPr lang="en-US" altLang="ko-KR" dirty="0"/>
              <a:t>]-[</a:t>
            </a:r>
            <a:r>
              <a:rPr lang="ko-KR" altLang="en-US" dirty="0"/>
              <a:t>프로그램</a:t>
            </a:r>
            <a:r>
              <a:rPr lang="en-US" altLang="ko-KR" dirty="0"/>
              <a:t>]-[</a:t>
            </a:r>
            <a:r>
              <a:rPr lang="ko-KR" altLang="en-US" dirty="0"/>
              <a:t>프로그램 및 기능</a:t>
            </a:r>
            <a:r>
              <a:rPr lang="en-US" altLang="ko-KR" dirty="0"/>
              <a:t>]-[Windows </a:t>
            </a:r>
            <a:r>
              <a:rPr lang="ko-KR" altLang="en-US" dirty="0"/>
              <a:t>기능 켜기</a:t>
            </a:r>
            <a:r>
              <a:rPr lang="en-US" altLang="ko-KR" dirty="0"/>
              <a:t>/</a:t>
            </a:r>
            <a:r>
              <a:rPr lang="ko-KR" altLang="en-US" dirty="0"/>
              <a:t>끄기</a:t>
            </a:r>
            <a:r>
              <a:rPr lang="en-US" altLang="ko-KR" dirty="0"/>
              <a:t>]</a:t>
            </a:r>
            <a:r>
              <a:rPr lang="ko-KR" altLang="en-US" dirty="0"/>
              <a:t>를 </a:t>
            </a:r>
            <a:r>
              <a:rPr lang="ko-KR" altLang="en-US" dirty="0" smtClean="0"/>
              <a:t>선택한다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80928"/>
            <a:ext cx="5600700" cy="387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87955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파일 전송 서비스</a:t>
            </a:r>
            <a:r>
              <a:rPr lang="en-US" altLang="ko-KR" dirty="0"/>
              <a:t>(FTP)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5"/>
            </a:pPr>
            <a:r>
              <a:rPr lang="en-US" altLang="ko-KR" dirty="0"/>
              <a:t>FTP </a:t>
            </a:r>
            <a:r>
              <a:rPr lang="ko-KR" altLang="en-US" dirty="0"/>
              <a:t>서버에서 업로드한 파일을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확인할 </a:t>
            </a:r>
            <a:r>
              <a:rPr lang="ko-KR" altLang="en-US" dirty="0"/>
              <a:t>수 있다</a:t>
            </a:r>
            <a:r>
              <a:rPr lang="en-US" altLang="ko-KR" dirty="0" smtClean="0"/>
              <a:t>.</a:t>
            </a:r>
          </a:p>
          <a:p>
            <a:pPr marL="790575" lvl="2" indent="-342900">
              <a:buClr>
                <a:srgbClr val="FF0000"/>
              </a:buClr>
              <a:buFont typeface="+mj-lt"/>
              <a:buAutoNum type="arabicPeriod" startAt="5"/>
            </a:pPr>
            <a:endParaRPr lang="en-US" altLang="ko-KR" dirty="0"/>
          </a:p>
          <a:p>
            <a:pPr marL="790575" lvl="2" indent="-342900">
              <a:buClr>
                <a:srgbClr val="FF0000"/>
              </a:buClr>
              <a:buFont typeface="+mj-lt"/>
              <a:buAutoNum type="arabicPeriod" startAt="5"/>
            </a:pPr>
            <a:endParaRPr lang="en-US" altLang="ko-KR" dirty="0" smtClean="0"/>
          </a:p>
          <a:p>
            <a:pPr marL="790575" lvl="2" indent="-342900">
              <a:buClr>
                <a:srgbClr val="FF0000"/>
              </a:buClr>
              <a:buFont typeface="+mj-lt"/>
              <a:buAutoNum type="arabicPeriod" startAt="5"/>
            </a:pPr>
            <a:endParaRPr lang="en-US" altLang="ko-KR" dirty="0"/>
          </a:p>
          <a:p>
            <a:pPr marL="790575" lvl="2" indent="-342900">
              <a:buClr>
                <a:srgbClr val="FF0000"/>
              </a:buClr>
              <a:buFont typeface="+mj-lt"/>
              <a:buAutoNum type="arabicPeriod" startAt="5"/>
            </a:pPr>
            <a:endParaRPr lang="en-US" altLang="ko-KR" dirty="0" smtClean="0"/>
          </a:p>
          <a:p>
            <a:pPr marL="790575" lvl="2" indent="-342900">
              <a:buClr>
                <a:srgbClr val="FF0000"/>
              </a:buClr>
              <a:buFont typeface="+mj-lt"/>
              <a:buAutoNum type="arabicPeriod" startAt="5"/>
            </a:pPr>
            <a:endParaRPr lang="en-US" altLang="ko-KR" dirty="0"/>
          </a:p>
          <a:p>
            <a:pPr marL="790575" lvl="2" indent="-342900">
              <a:buClr>
                <a:srgbClr val="FF0000"/>
              </a:buClr>
              <a:buFont typeface="+mj-lt"/>
              <a:buAutoNum type="arabicPeriod" startAt="5"/>
            </a:pPr>
            <a:endParaRPr lang="en-US" altLang="ko-KR" dirty="0" smtClean="0"/>
          </a:p>
          <a:p>
            <a:pPr marL="790575" lvl="2" indent="-342900">
              <a:buClr>
                <a:srgbClr val="FF0000"/>
              </a:buClr>
              <a:buFont typeface="+mj-lt"/>
              <a:buAutoNum type="arabicPeriod" startAt="5"/>
            </a:pPr>
            <a:endParaRPr lang="en-US" altLang="ko-KR" dirty="0"/>
          </a:p>
          <a:p>
            <a:pPr marL="790575" lvl="2" indent="-342900">
              <a:buClr>
                <a:srgbClr val="FF0000"/>
              </a:buClr>
              <a:buFont typeface="+mj-lt"/>
              <a:buAutoNum type="arabicPeriod" startAt="5"/>
            </a:pPr>
            <a:r>
              <a:rPr lang="ko-KR" altLang="en-US" dirty="0"/>
              <a:t>이번에는 </a:t>
            </a:r>
            <a:r>
              <a:rPr lang="en-US" altLang="ko-KR" dirty="0"/>
              <a:t>FTP </a:t>
            </a:r>
            <a:r>
              <a:rPr lang="ko-KR" altLang="en-US" dirty="0"/>
              <a:t>서버에 있는 파일을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내 </a:t>
            </a:r>
            <a:r>
              <a:rPr lang="ko-KR" altLang="en-US" dirty="0"/>
              <a:t>컴퓨터</a:t>
            </a:r>
            <a:r>
              <a:rPr lang="en-US" altLang="ko-KR" dirty="0"/>
              <a:t>(</a:t>
            </a:r>
            <a:r>
              <a:rPr lang="ko-KR" altLang="en-US" dirty="0"/>
              <a:t>클라이언트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ko-KR" altLang="en-US" dirty="0" smtClean="0"/>
              <a:t>다운로드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해보자</a:t>
            </a:r>
            <a:r>
              <a:rPr lang="en-US" altLang="ko-KR" dirty="0"/>
              <a:t>. </a:t>
            </a:r>
            <a:r>
              <a:rPr lang="ko-KR" altLang="en-US" dirty="0" smtClean="0"/>
              <a:t>다운로드 할 파일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/>
              <a:t>파이썬</a:t>
            </a:r>
            <a:r>
              <a:rPr lang="en-US" altLang="ko-KR" dirty="0"/>
              <a:t>.pptx)</a:t>
            </a:r>
            <a:r>
              <a:rPr lang="ko-KR" altLang="en-US" dirty="0"/>
              <a:t>을 선택하고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&lt;</a:t>
            </a:r>
            <a:r>
              <a:rPr lang="ko-KR" altLang="en-US" dirty="0"/>
              <a:t>다운로드</a:t>
            </a:r>
            <a:r>
              <a:rPr lang="en-US" altLang="ko-KR" dirty="0"/>
              <a:t>&gt;</a:t>
            </a:r>
            <a:r>
              <a:rPr lang="ko-KR" altLang="en-US" dirty="0"/>
              <a:t>를 클릭한다</a:t>
            </a:r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96752"/>
            <a:ext cx="4152900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681" y="4113237"/>
            <a:ext cx="4391025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2482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파일 전송 서비스</a:t>
            </a:r>
            <a:r>
              <a:rPr lang="en-US" altLang="ko-KR" dirty="0"/>
              <a:t>(FTP)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7"/>
            </a:pPr>
            <a:r>
              <a:rPr lang="en-US" altLang="ko-KR" dirty="0"/>
              <a:t>FTP </a:t>
            </a:r>
            <a:r>
              <a:rPr lang="ko-KR" altLang="en-US" dirty="0"/>
              <a:t>서버의 강의 자료 폴더에 있는 </a:t>
            </a:r>
            <a:r>
              <a:rPr lang="en-US" altLang="ko-KR" dirty="0" smtClean="0"/>
              <a:t>PPT </a:t>
            </a:r>
            <a:r>
              <a:rPr lang="ko-KR" altLang="en-US" dirty="0"/>
              <a:t>문서가 클라이언트 컴퓨터에 </a:t>
            </a:r>
            <a:r>
              <a:rPr lang="ko-KR" altLang="en-US" dirty="0" smtClean="0"/>
              <a:t>다운로드되었다</a:t>
            </a:r>
            <a:r>
              <a:rPr lang="en-US" altLang="ko-KR" dirty="0" smtClean="0"/>
              <a:t>.</a:t>
            </a:r>
          </a:p>
          <a:p>
            <a:pPr marL="790575" lvl="2" indent="-342900">
              <a:buClr>
                <a:srgbClr val="FF0000"/>
              </a:buClr>
              <a:buFont typeface="+mj-lt"/>
              <a:buAutoNum type="arabicPeriod" startAt="7"/>
            </a:pPr>
            <a:endParaRPr lang="en-US" altLang="ko-KR" dirty="0"/>
          </a:p>
          <a:p>
            <a:pPr marL="790575" lvl="2" indent="-342900">
              <a:buClr>
                <a:srgbClr val="FF0000"/>
              </a:buClr>
              <a:buFont typeface="+mj-lt"/>
              <a:buAutoNum type="arabicPeriod" startAt="7"/>
            </a:pPr>
            <a:endParaRPr lang="en-US" altLang="ko-KR" dirty="0" smtClean="0"/>
          </a:p>
          <a:p>
            <a:pPr marL="790575" lvl="2" indent="-342900">
              <a:buClr>
                <a:srgbClr val="FF0000"/>
              </a:buClr>
              <a:buFont typeface="+mj-lt"/>
              <a:buAutoNum type="arabicPeriod" startAt="7"/>
            </a:pPr>
            <a:endParaRPr lang="en-US" altLang="ko-KR" dirty="0"/>
          </a:p>
          <a:p>
            <a:pPr marL="790575" lvl="2" indent="-342900">
              <a:buClr>
                <a:srgbClr val="FF0000"/>
              </a:buClr>
              <a:buFont typeface="+mj-lt"/>
              <a:buAutoNum type="arabicPeriod" startAt="7"/>
            </a:pPr>
            <a:endParaRPr lang="en-US" altLang="ko-KR" dirty="0" smtClean="0"/>
          </a:p>
          <a:p>
            <a:pPr marL="790575" lvl="2" indent="-342900">
              <a:buClr>
                <a:srgbClr val="FF0000"/>
              </a:buClr>
              <a:buFont typeface="+mj-lt"/>
              <a:buAutoNum type="arabicPeriod" startAt="7"/>
            </a:pPr>
            <a:endParaRPr lang="en-US" altLang="ko-KR" dirty="0" smtClean="0"/>
          </a:p>
          <a:p>
            <a:pPr marL="790575" lvl="2" indent="-342900">
              <a:buClr>
                <a:srgbClr val="FF0000"/>
              </a:buClr>
              <a:buFont typeface="+mj-lt"/>
              <a:buAutoNum type="arabicPeriod" startAt="7"/>
            </a:pPr>
            <a:endParaRPr lang="en-US" altLang="ko-KR" dirty="0"/>
          </a:p>
          <a:p>
            <a:pPr marL="790575" lvl="2" indent="-342900">
              <a:buClr>
                <a:srgbClr val="FF0000"/>
              </a:buClr>
              <a:buFont typeface="+mj-lt"/>
              <a:buAutoNum type="arabicPeriod" startAt="7"/>
            </a:pPr>
            <a:endParaRPr lang="en-US" altLang="ko-KR" dirty="0" smtClean="0"/>
          </a:p>
          <a:p>
            <a:pPr marL="790575" lvl="2" indent="-342900">
              <a:buClr>
                <a:srgbClr val="FF0000"/>
              </a:buClr>
              <a:buFont typeface="+mj-lt"/>
              <a:buAutoNum type="arabicPeriod" startAt="7"/>
            </a:pPr>
            <a:r>
              <a:rPr lang="en-US" altLang="ko-KR" dirty="0" smtClean="0"/>
              <a:t>[</a:t>
            </a:r>
            <a:r>
              <a:rPr lang="ko-KR" altLang="en-US" dirty="0"/>
              <a:t>전송창</a:t>
            </a:r>
            <a:r>
              <a:rPr lang="en-US" altLang="ko-KR" dirty="0"/>
              <a:t>] </a:t>
            </a:r>
            <a:r>
              <a:rPr lang="ko-KR" altLang="en-US" dirty="0"/>
              <a:t>상단의 </a:t>
            </a:r>
            <a:r>
              <a:rPr lang="en-US" altLang="ko-KR" dirty="0"/>
              <a:t>[</a:t>
            </a:r>
            <a:r>
              <a:rPr lang="ko-KR" altLang="en-US" dirty="0"/>
              <a:t>열기</a:t>
            </a:r>
            <a:r>
              <a:rPr lang="en-US" altLang="ko-KR" dirty="0"/>
              <a:t>]</a:t>
            </a:r>
            <a:r>
              <a:rPr lang="ko-KR" altLang="en-US" dirty="0"/>
              <a:t>를 </a:t>
            </a:r>
            <a:r>
              <a:rPr lang="ko-KR" altLang="en-US" dirty="0" smtClean="0"/>
              <a:t>클릭하면 클라이언트 </a:t>
            </a:r>
            <a:r>
              <a:rPr lang="ko-KR" altLang="en-US" dirty="0"/>
              <a:t>컴퓨터에 다운로드한 </a:t>
            </a:r>
            <a:r>
              <a:rPr lang="ko-KR" altLang="en-US" dirty="0" smtClean="0"/>
              <a:t>파일을 </a:t>
            </a:r>
            <a:r>
              <a:rPr lang="ko-KR" altLang="en-US" dirty="0"/>
              <a:t>확인할 </a:t>
            </a:r>
            <a:r>
              <a:rPr lang="ko-KR" altLang="en-US" dirty="0" smtClean="0"/>
              <a:t>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486" y="1792982"/>
            <a:ext cx="4438650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653136"/>
            <a:ext cx="5000625" cy="215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2482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04. </a:t>
            </a:r>
            <a:r>
              <a:rPr lang="ko-KR" altLang="en-US" dirty="0"/>
              <a:t>메일 서비스</a:t>
            </a:r>
            <a:r>
              <a:rPr lang="en-US" altLang="ko-KR" dirty="0"/>
              <a:t>(SMTP)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메일 송수신</a:t>
            </a:r>
            <a:endParaRPr lang="en-US" altLang="ko-KR" dirty="0" smtClean="0"/>
          </a:p>
          <a:p>
            <a:pPr lvl="1"/>
            <a:r>
              <a:rPr lang="en-US" altLang="ko-KR" dirty="0"/>
              <a:t>TCP/IP </a:t>
            </a:r>
            <a:r>
              <a:rPr lang="ko-KR" altLang="en-US" dirty="0"/>
              <a:t>네트워크 환경에서 인터넷 메일 서비스를 담당하는 응용 계층의 프로토콜은 </a:t>
            </a:r>
            <a:r>
              <a:rPr lang="en-US" altLang="ko-KR" dirty="0"/>
              <a:t>POP3</a:t>
            </a:r>
            <a:r>
              <a:rPr lang="ko-KR" altLang="en-US" dirty="0"/>
              <a:t>와 </a:t>
            </a:r>
            <a:r>
              <a:rPr lang="en-US" altLang="ko-KR" dirty="0"/>
              <a:t>SMTP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/>
              <a:t>이러한 프로토콜을 사용하여 </a:t>
            </a:r>
            <a:r>
              <a:rPr lang="en-US" altLang="ko-KR" dirty="0"/>
              <a:t>TCP/IP </a:t>
            </a:r>
            <a:r>
              <a:rPr lang="ko-KR" altLang="en-US" dirty="0"/>
              <a:t>네트워크 환경에서 어떻게 메일을 송수신하는지 살펴보자</a:t>
            </a:r>
            <a:r>
              <a:rPr lang="en-US" altLang="ko-KR" dirty="0"/>
              <a:t>. </a:t>
            </a:r>
            <a:r>
              <a:rPr lang="ko-KR" altLang="en-US" dirty="0"/>
              <a:t>인터넷에서 클라이언트가 메일을 송수신하려면 다음과 같은 서비스가 필요하다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/>
              <a:t>SMTP </a:t>
            </a:r>
            <a:r>
              <a:rPr lang="ko-KR" altLang="en-US" dirty="0"/>
              <a:t>전송 서비스</a:t>
            </a:r>
          </a:p>
          <a:p>
            <a:pPr lvl="3"/>
            <a:r>
              <a:rPr lang="ko-KR" altLang="en-US" dirty="0"/>
              <a:t>메일 서버는 일종의 우체국 역할을 한다</a:t>
            </a:r>
            <a:r>
              <a:rPr lang="en-US" altLang="ko-KR" dirty="0"/>
              <a:t>. </a:t>
            </a:r>
            <a:r>
              <a:rPr lang="ko-KR" altLang="en-US" dirty="0"/>
              <a:t>일단 전송된 메일을 분류하여 자신의 클라이언트에 보내는 메일은 자신의 메일 서버에도 저장하고</a:t>
            </a:r>
            <a:r>
              <a:rPr lang="en-US" altLang="ko-KR" dirty="0"/>
              <a:t>, </a:t>
            </a:r>
            <a:r>
              <a:rPr lang="ko-KR" altLang="en-US" dirty="0"/>
              <a:t>다른 메일 서버로 전송되는 메일은 해당 메일 서버로 전송한다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/>
              <a:t>SMTP </a:t>
            </a:r>
            <a:r>
              <a:rPr lang="ko-KR" altLang="en-US" dirty="0"/>
              <a:t>수신 서비스</a:t>
            </a:r>
          </a:p>
          <a:p>
            <a:pPr lvl="3"/>
            <a:r>
              <a:rPr lang="ko-KR" altLang="en-US" dirty="0"/>
              <a:t>메일 서버는 클라이언트가 메일을 수신할 수 있도록 해야 한다</a:t>
            </a:r>
            <a:r>
              <a:rPr lang="en-US" altLang="ko-KR" dirty="0"/>
              <a:t>. </a:t>
            </a:r>
            <a:r>
              <a:rPr lang="ko-KR" altLang="en-US" dirty="0"/>
              <a:t>이 서비스는 우편물을 넣는 우체통 기능을 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smtClean="0"/>
              <a:t>POP3 </a:t>
            </a:r>
            <a:r>
              <a:rPr lang="ko-KR" altLang="en-US" dirty="0"/>
              <a:t>서비스</a:t>
            </a:r>
          </a:p>
          <a:p>
            <a:pPr lvl="3"/>
            <a:r>
              <a:rPr lang="en-US" altLang="ko-KR" dirty="0"/>
              <a:t>TCP/IP </a:t>
            </a:r>
            <a:r>
              <a:rPr lang="ko-KR" altLang="en-US" dirty="0"/>
              <a:t>네트워크 환경에서 </a:t>
            </a:r>
            <a:r>
              <a:rPr lang="en-US" altLang="ko-KR" dirty="0"/>
              <a:t>POP3 </a:t>
            </a:r>
            <a:r>
              <a:rPr lang="ko-KR" altLang="en-US" dirty="0"/>
              <a:t>서비스는 클라이언트에 발송한 메일을 해당 메일 서버가 자동으로 전송하는 것이 아니라 클라이언트가 직접 네트워크</a:t>
            </a:r>
            <a:r>
              <a:rPr lang="en-US" altLang="ko-KR" dirty="0"/>
              <a:t>(</a:t>
            </a:r>
            <a:r>
              <a:rPr lang="ko-KR" altLang="en-US" dirty="0"/>
              <a:t>메일 서버</a:t>
            </a:r>
            <a:r>
              <a:rPr lang="en-US" altLang="ko-KR" dirty="0"/>
              <a:t>)</a:t>
            </a:r>
            <a:r>
              <a:rPr lang="ko-KR" altLang="en-US" dirty="0"/>
              <a:t>에 접속해서 다운로드할 수 있게 해주는 서비스이다</a:t>
            </a:r>
            <a:r>
              <a:rPr lang="en-US" altLang="ko-KR" dirty="0"/>
              <a:t>. </a:t>
            </a:r>
            <a:r>
              <a:rPr lang="ko-KR" altLang="en-US" dirty="0"/>
              <a:t>이 서비스는 우편물을 받을 사람이 우체국에 직접 가서 우편물을 찾아가는 것에 비유할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02482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메일 서비스</a:t>
            </a:r>
            <a:r>
              <a:rPr lang="en-US" altLang="ko-KR" dirty="0"/>
              <a:t>(SMTP)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352928" cy="5400600"/>
          </a:xfrm>
        </p:spPr>
        <p:txBody>
          <a:bodyPr/>
          <a:lstStyle/>
          <a:p>
            <a:r>
              <a:rPr lang="ko-KR" altLang="en-US" dirty="0" smtClean="0"/>
              <a:t>메일 서버 구축</a:t>
            </a:r>
            <a:endParaRPr lang="en-US" altLang="ko-KR" dirty="0" smtClean="0"/>
          </a:p>
          <a:p>
            <a:pPr lvl="1"/>
            <a:r>
              <a:rPr lang="ko-KR" altLang="en-US" dirty="0"/>
              <a:t>윈도우 </a:t>
            </a:r>
            <a:r>
              <a:rPr lang="en-US" altLang="ko-KR" dirty="0"/>
              <a:t>10</a:t>
            </a:r>
            <a:r>
              <a:rPr lang="ko-KR" altLang="en-US" dirty="0"/>
              <a:t>에 메일 서버를 구축해보자</a:t>
            </a:r>
            <a:r>
              <a:rPr lang="en-US" altLang="ko-KR" dirty="0" smtClean="0"/>
              <a:t>.</a:t>
            </a:r>
          </a:p>
          <a:p>
            <a:pPr marL="790575" lvl="2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dirty="0"/>
              <a:t>[</a:t>
            </a:r>
            <a:r>
              <a:rPr lang="ko-KR" altLang="en-US" dirty="0"/>
              <a:t>시작</a:t>
            </a:r>
            <a:r>
              <a:rPr lang="en-US" altLang="ko-KR" dirty="0"/>
              <a:t>]-[</a:t>
            </a:r>
            <a:r>
              <a:rPr lang="ko-KR" altLang="en-US" dirty="0"/>
              <a:t>제어판</a:t>
            </a:r>
            <a:r>
              <a:rPr lang="en-US" altLang="ko-KR" dirty="0"/>
              <a:t>]-[</a:t>
            </a:r>
            <a:r>
              <a:rPr lang="ko-KR" altLang="en-US" dirty="0"/>
              <a:t>프로그램</a:t>
            </a:r>
            <a:r>
              <a:rPr lang="en-US" altLang="ko-KR" dirty="0"/>
              <a:t>]-[</a:t>
            </a:r>
            <a:r>
              <a:rPr lang="ko-KR" altLang="en-US" dirty="0"/>
              <a:t>프로그램 및 기능</a:t>
            </a:r>
            <a:r>
              <a:rPr lang="en-US" altLang="ko-KR" dirty="0"/>
              <a:t>]-[Windows </a:t>
            </a:r>
            <a:r>
              <a:rPr lang="ko-KR" altLang="en-US" dirty="0"/>
              <a:t>기능 켜기</a:t>
            </a:r>
            <a:r>
              <a:rPr lang="en-US" altLang="ko-KR" dirty="0"/>
              <a:t>/</a:t>
            </a:r>
            <a:r>
              <a:rPr lang="ko-KR" altLang="en-US" dirty="0"/>
              <a:t>끄기</a:t>
            </a:r>
            <a:r>
              <a:rPr lang="en-US" altLang="ko-KR" dirty="0"/>
              <a:t>]</a:t>
            </a:r>
            <a:r>
              <a:rPr lang="ko-KR" altLang="en-US" dirty="0"/>
              <a:t>를 선택한다</a:t>
            </a:r>
            <a:r>
              <a:rPr lang="en-US" altLang="ko-KR" dirty="0"/>
              <a:t>. [Windows </a:t>
            </a:r>
            <a:r>
              <a:rPr lang="ko-KR" altLang="en-US" dirty="0"/>
              <a:t>기능</a:t>
            </a:r>
            <a:r>
              <a:rPr lang="en-US" altLang="ko-KR" dirty="0"/>
              <a:t>] </a:t>
            </a:r>
            <a:r>
              <a:rPr lang="ko-KR" altLang="en-US" dirty="0"/>
              <a:t>창에서 다음 그림과 같이 체크한 후 </a:t>
            </a:r>
            <a:r>
              <a:rPr lang="en-US" altLang="ko-KR" dirty="0"/>
              <a:t>&lt;</a:t>
            </a:r>
            <a:r>
              <a:rPr lang="ko-KR" altLang="en-US" dirty="0"/>
              <a:t>확인</a:t>
            </a:r>
            <a:r>
              <a:rPr lang="en-US" altLang="ko-KR" dirty="0"/>
              <a:t>&gt;</a:t>
            </a:r>
            <a:r>
              <a:rPr lang="ko-KR" altLang="en-US" dirty="0"/>
              <a:t>을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818381"/>
            <a:ext cx="2520280" cy="399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2482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메일 서비스</a:t>
            </a:r>
            <a:r>
              <a:rPr lang="en-US" altLang="ko-KR" dirty="0"/>
              <a:t>(SMTP)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2"/>
            </a:pPr>
            <a:r>
              <a:rPr lang="en-US" altLang="ko-KR" dirty="0"/>
              <a:t>[IIS(</a:t>
            </a:r>
            <a:r>
              <a:rPr lang="ko-KR" altLang="en-US" dirty="0"/>
              <a:t>인터넷 정보 서비스</a:t>
            </a:r>
            <a:r>
              <a:rPr lang="en-US" altLang="ko-KR" dirty="0"/>
              <a:t>) </a:t>
            </a:r>
            <a:r>
              <a:rPr lang="ko-KR" altLang="en-US" dirty="0"/>
              <a:t>관리자</a:t>
            </a:r>
            <a:r>
              <a:rPr lang="en-US" altLang="ko-KR" dirty="0"/>
              <a:t>]</a:t>
            </a:r>
            <a:r>
              <a:rPr lang="ko-KR" altLang="en-US" dirty="0"/>
              <a:t>에서 ‘</a:t>
            </a:r>
            <a:r>
              <a:rPr lang="en-US" altLang="ko-KR" dirty="0"/>
              <a:t>SMTP </a:t>
            </a:r>
            <a:r>
              <a:rPr lang="ko-KR" altLang="en-US" dirty="0"/>
              <a:t>전자 메일’을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700808"/>
            <a:ext cx="5619750" cy="362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2482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메일 서비스</a:t>
            </a:r>
            <a:r>
              <a:rPr lang="en-US" altLang="ko-KR" dirty="0"/>
              <a:t>(SMTP)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3"/>
            </a:pPr>
            <a:r>
              <a:rPr lang="en-US" altLang="ko-KR" dirty="0"/>
              <a:t>‘SMTP </a:t>
            </a:r>
            <a:r>
              <a:rPr lang="ko-KR" altLang="en-US" dirty="0"/>
              <a:t>전자 메일’을 더블클릭하여 전자 메일을 보낼 때 사용할 전자 메일 주소와 옵션을 지정한다</a:t>
            </a:r>
            <a:r>
              <a:rPr lang="en-US" altLang="ko-KR" dirty="0"/>
              <a:t>. </a:t>
            </a:r>
            <a:r>
              <a:rPr lang="ko-KR" altLang="en-US" dirty="0"/>
              <a:t>오른쪽에서 ‘작업’의 ‘적용’을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88840"/>
            <a:ext cx="592455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2482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메일 서비스</a:t>
            </a:r>
            <a:r>
              <a:rPr lang="en-US" altLang="ko-KR" dirty="0"/>
              <a:t>(SMTP)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4"/>
            </a:pPr>
            <a:r>
              <a:rPr lang="en-US" altLang="ko-KR" dirty="0"/>
              <a:t>http://www.mailenable.com/download.asp</a:t>
            </a:r>
            <a:r>
              <a:rPr lang="ko-KR" altLang="en-US" dirty="0"/>
              <a:t>에서 </a:t>
            </a:r>
            <a:r>
              <a:rPr lang="en-US" altLang="ko-KR" dirty="0"/>
              <a:t>mailEnable</a:t>
            </a:r>
            <a:r>
              <a:rPr lang="ko-KR" altLang="en-US" dirty="0"/>
              <a:t>를 다운로드하여 설치한다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16832"/>
            <a:ext cx="67437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2482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메일 서비스</a:t>
            </a:r>
            <a:r>
              <a:rPr lang="en-US" altLang="ko-KR" dirty="0"/>
              <a:t>(SMTP)</a:t>
            </a:r>
            <a:endParaRPr lang="ko-KR" altLang="en-US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5" y="1268760"/>
            <a:ext cx="6715125" cy="369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2482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메일 서비스</a:t>
            </a:r>
            <a:r>
              <a:rPr lang="en-US" altLang="ko-KR" dirty="0"/>
              <a:t>(SMTP)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5"/>
            </a:pPr>
            <a:r>
              <a:rPr lang="en-US" altLang="ko-KR" dirty="0"/>
              <a:t>[</a:t>
            </a:r>
            <a:r>
              <a:rPr lang="ko-KR" altLang="en-US" dirty="0"/>
              <a:t>사이트</a:t>
            </a:r>
            <a:r>
              <a:rPr lang="en-US" altLang="ko-KR" dirty="0"/>
              <a:t>]-[Default Web Site]</a:t>
            </a:r>
            <a:r>
              <a:rPr lang="ko-KR" altLang="en-US" dirty="0"/>
              <a:t>에 </a:t>
            </a:r>
            <a:r>
              <a:rPr lang="en-US" altLang="ko-KR" dirty="0"/>
              <a:t>MEAdmin</a:t>
            </a:r>
            <a:r>
              <a:rPr lang="ko-KR" altLang="en-US" dirty="0"/>
              <a:t>과 </a:t>
            </a:r>
            <a:r>
              <a:rPr lang="en-US" altLang="ko-KR" dirty="0"/>
              <a:t>MEWebMail</a:t>
            </a:r>
            <a:r>
              <a:rPr lang="ko-KR" altLang="en-US" dirty="0"/>
              <a:t>이 추가된 것을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403" y="1916832"/>
            <a:ext cx="6257925" cy="256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2482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메일 서비스</a:t>
            </a:r>
            <a:r>
              <a:rPr lang="en-US" altLang="ko-KR" dirty="0"/>
              <a:t>(SMTP)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6"/>
            </a:pPr>
            <a:r>
              <a:rPr lang="ko-KR" altLang="en-US" dirty="0"/>
              <a:t>윈도우 방화벽 인바운드 규칙을 설정한다</a:t>
            </a:r>
            <a:r>
              <a:rPr lang="en-US" altLang="ko-KR" dirty="0"/>
              <a:t>. [</a:t>
            </a:r>
            <a:r>
              <a:rPr lang="ko-KR" altLang="en-US" dirty="0"/>
              <a:t>제어판</a:t>
            </a:r>
            <a:r>
              <a:rPr lang="en-US" altLang="ko-KR" dirty="0"/>
              <a:t>]-[</a:t>
            </a:r>
            <a:r>
              <a:rPr lang="ko-KR" altLang="en-US" dirty="0"/>
              <a:t>시스템 및 보안</a:t>
            </a:r>
            <a:r>
              <a:rPr lang="en-US" altLang="ko-KR" dirty="0"/>
              <a:t>]-[</a:t>
            </a:r>
            <a:r>
              <a:rPr lang="en-US" altLang="ko-KR" dirty="0" smtClean="0"/>
              <a:t>Windows Defender </a:t>
            </a:r>
            <a:r>
              <a:rPr lang="ko-KR" altLang="en-US" dirty="0"/>
              <a:t>방화벽</a:t>
            </a:r>
            <a:r>
              <a:rPr lang="en-US" altLang="ko-KR" dirty="0"/>
              <a:t>]-[</a:t>
            </a:r>
            <a:r>
              <a:rPr lang="ko-KR" altLang="en-US" dirty="0"/>
              <a:t>고급 설정</a:t>
            </a:r>
            <a:r>
              <a:rPr lang="en-US" altLang="ko-KR" dirty="0"/>
              <a:t>]-[</a:t>
            </a:r>
            <a:r>
              <a:rPr lang="ko-KR" altLang="en-US" dirty="0"/>
              <a:t>인바운드 규칙</a:t>
            </a:r>
            <a:r>
              <a:rPr lang="en-US" altLang="ko-KR" dirty="0"/>
              <a:t>]-[</a:t>
            </a:r>
            <a:r>
              <a:rPr lang="ko-KR" altLang="en-US" dirty="0"/>
              <a:t>새 규칙</a:t>
            </a:r>
            <a:r>
              <a:rPr lang="en-US" altLang="ko-KR" dirty="0"/>
              <a:t>]</a:t>
            </a:r>
            <a:r>
              <a:rPr lang="ko-KR" altLang="en-US" dirty="0"/>
              <a:t>을 선택하여 설정한다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916832"/>
            <a:ext cx="6886575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2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502" y="3573016"/>
            <a:ext cx="6419850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248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인터넷 정보 서비스</a:t>
            </a:r>
            <a:r>
              <a:rPr lang="en-US" altLang="ko-KR" dirty="0"/>
              <a:t>(IIS)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2"/>
            </a:pPr>
            <a:r>
              <a:rPr lang="en-US" altLang="ko-KR" dirty="0" smtClean="0"/>
              <a:t>[</a:t>
            </a:r>
            <a:r>
              <a:rPr lang="en-US" altLang="ko-KR" dirty="0"/>
              <a:t>Windows </a:t>
            </a:r>
            <a:r>
              <a:rPr lang="ko-KR" altLang="en-US" dirty="0"/>
              <a:t>기능</a:t>
            </a:r>
            <a:r>
              <a:rPr lang="en-US" altLang="ko-KR" dirty="0"/>
              <a:t>] </a:t>
            </a:r>
            <a:r>
              <a:rPr lang="ko-KR" altLang="en-US" dirty="0"/>
              <a:t>창에서 ‘인터넷 정보 서비스’에 체크한 후 </a:t>
            </a:r>
            <a:r>
              <a:rPr lang="en-US" altLang="ko-KR" dirty="0"/>
              <a:t>&lt;</a:t>
            </a:r>
            <a:r>
              <a:rPr lang="ko-KR" altLang="en-US" dirty="0"/>
              <a:t>확인</a:t>
            </a:r>
            <a:r>
              <a:rPr lang="en-US" altLang="ko-KR" dirty="0"/>
              <a:t>&gt;</a:t>
            </a:r>
            <a:r>
              <a:rPr lang="ko-KR" altLang="en-US" dirty="0"/>
              <a:t>을 클릭한다</a:t>
            </a:r>
            <a:r>
              <a:rPr lang="en-US" altLang="ko-KR" dirty="0"/>
              <a:t>(</a:t>
            </a:r>
            <a:r>
              <a:rPr lang="ko-KR" altLang="en-US" dirty="0"/>
              <a:t>불필요한 기능이 설치되었다면 체크를 해제한다</a:t>
            </a:r>
            <a:r>
              <a:rPr lang="en-US" altLang="ko-KR" dirty="0"/>
              <a:t>).</a:t>
            </a:r>
            <a:endParaRPr lang="ko-KR" alt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290" y="1916832"/>
            <a:ext cx="371475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2482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메일 서비스</a:t>
            </a:r>
            <a:r>
              <a:rPr lang="en-US" altLang="ko-KR" dirty="0"/>
              <a:t>(SMTP)</a:t>
            </a:r>
            <a:endParaRPr lang="ko-KR" altLang="en-US" dirty="0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980728"/>
            <a:ext cx="5912891" cy="5815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2482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메일 서비스</a:t>
            </a:r>
            <a:r>
              <a:rPr lang="en-US" altLang="ko-KR" dirty="0"/>
              <a:t>(SMTP)</a:t>
            </a:r>
            <a:endParaRPr lang="ko-KR" altLang="en-US" dirty="0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268760"/>
            <a:ext cx="5124450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2482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메일 서비스</a:t>
            </a:r>
            <a:r>
              <a:rPr lang="en-US" altLang="ko-KR" dirty="0"/>
              <a:t>(SMTP)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7"/>
            </a:pPr>
            <a:r>
              <a:rPr lang="ko-KR" altLang="en-US" dirty="0"/>
              <a:t>규칙을 적용한 후 </a:t>
            </a:r>
            <a:r>
              <a:rPr lang="en-US" altLang="ko-KR" dirty="0"/>
              <a:t>mailEnable</a:t>
            </a:r>
            <a:r>
              <a:rPr lang="ko-KR" altLang="en-US" dirty="0"/>
              <a:t>을 </a:t>
            </a:r>
            <a:r>
              <a:rPr lang="ko-KR" altLang="en-US" dirty="0" smtClean="0"/>
              <a:t>실행한다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05136"/>
            <a:ext cx="52578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2482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메일 서비스</a:t>
            </a:r>
            <a:r>
              <a:rPr lang="en-US" altLang="ko-KR" dirty="0"/>
              <a:t>(SMTP)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8"/>
            </a:pPr>
            <a:r>
              <a:rPr lang="en-US" altLang="ko-KR" dirty="0"/>
              <a:t>Post Office</a:t>
            </a:r>
            <a:r>
              <a:rPr lang="ko-KR" altLang="en-US" dirty="0"/>
              <a:t>를 생성하기 위해 </a:t>
            </a:r>
            <a:r>
              <a:rPr lang="en-US" altLang="ko-KR" dirty="0"/>
              <a:t>[Create Postoffice]</a:t>
            </a:r>
            <a:r>
              <a:rPr lang="ko-KR" altLang="en-US" dirty="0"/>
              <a:t>를 선택하고 이름과 패스워드를 입력한다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897234"/>
            <a:ext cx="4470458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3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633538"/>
            <a:ext cx="4362995" cy="2143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2482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메일 서비스</a:t>
            </a:r>
            <a:r>
              <a:rPr lang="en-US" altLang="ko-KR" dirty="0"/>
              <a:t>(SMTP)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9"/>
            </a:pPr>
            <a:r>
              <a:rPr lang="ko-KR" altLang="en-US" dirty="0"/>
              <a:t>생성한 메일박스</a:t>
            </a:r>
            <a:r>
              <a:rPr lang="en-US" altLang="ko-KR" dirty="0" smtClean="0"/>
              <a:t>(JINHYEJIN</a:t>
            </a:r>
            <a:r>
              <a:rPr lang="en-US" altLang="ko-KR" dirty="0"/>
              <a:t>)</a:t>
            </a:r>
            <a:r>
              <a:rPr lang="ko-KR" altLang="en-US" dirty="0"/>
              <a:t>가 왼쪽 디렉터리에 추가된 것을 확인할 수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700808"/>
            <a:ext cx="5619750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2482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메일 서비스</a:t>
            </a:r>
            <a:r>
              <a:rPr lang="en-US" altLang="ko-KR" dirty="0"/>
              <a:t>(SMTP)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10"/>
            </a:pPr>
            <a:r>
              <a:rPr lang="ko-KR" altLang="en-US" dirty="0"/>
              <a:t>오른쪽에서 ‘작업’의 ‘ </a:t>
            </a:r>
            <a:r>
              <a:rPr lang="en-US" altLang="ko-KR" dirty="0"/>
              <a:t>New Mailbox’</a:t>
            </a:r>
            <a:r>
              <a:rPr lang="ko-KR" altLang="en-US" dirty="0"/>
              <a:t>를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34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28800"/>
            <a:ext cx="5857875" cy="341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2482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메일 서비스</a:t>
            </a:r>
            <a:r>
              <a:rPr lang="en-US" altLang="ko-KR" dirty="0"/>
              <a:t>(SMTP)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11"/>
            </a:pPr>
            <a:r>
              <a:rPr lang="ko-KR" altLang="en-US" dirty="0"/>
              <a:t>메일박스</a:t>
            </a:r>
            <a:r>
              <a:rPr lang="en-US" altLang="ko-KR" dirty="0" smtClean="0"/>
              <a:t>(JINHYEJIN</a:t>
            </a:r>
            <a:r>
              <a:rPr lang="en-US" altLang="ko-KR" dirty="0"/>
              <a:t>)</a:t>
            </a:r>
            <a:r>
              <a:rPr lang="ko-KR" altLang="en-US" dirty="0"/>
              <a:t>의 속성을 </a:t>
            </a:r>
            <a:r>
              <a:rPr lang="ko-KR" altLang="en-US" dirty="0" smtClean="0"/>
              <a:t>설정한다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10" y="1689323"/>
            <a:ext cx="6877050" cy="397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2482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메일 서비스</a:t>
            </a:r>
            <a:r>
              <a:rPr lang="en-US" altLang="ko-KR" dirty="0"/>
              <a:t>(SMTP)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12"/>
            </a:pPr>
            <a:r>
              <a:rPr lang="en-US" altLang="ko-KR" dirty="0"/>
              <a:t>mailEnable</a:t>
            </a:r>
            <a:r>
              <a:rPr lang="ko-KR" altLang="en-US" dirty="0"/>
              <a:t>에 접속해보자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00808"/>
            <a:ext cx="6810375" cy="357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2482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05. </a:t>
            </a:r>
            <a:r>
              <a:rPr lang="en-US" altLang="ko-KR" dirty="0"/>
              <a:t>FTP </a:t>
            </a:r>
            <a:r>
              <a:rPr lang="ko-KR" altLang="en-US" dirty="0"/>
              <a:t>덤프 </a:t>
            </a:r>
            <a:r>
              <a:rPr lang="ko-KR" altLang="en-US" dirty="0" smtClean="0"/>
              <a:t>분석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FTP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pPr lvl="1"/>
            <a:r>
              <a:rPr lang="ko-KR" altLang="en-US" dirty="0"/>
              <a:t>인터넷에서 파일을 송수신할 때 사용하는 </a:t>
            </a:r>
            <a:r>
              <a:rPr lang="en-US" altLang="ko-KR" dirty="0"/>
              <a:t>FTP </a:t>
            </a:r>
            <a:r>
              <a:rPr lang="ko-KR" altLang="en-US" dirty="0"/>
              <a:t>통신을 분석해보자</a:t>
            </a:r>
            <a:r>
              <a:rPr lang="en-US" altLang="ko-KR" dirty="0"/>
              <a:t>. </a:t>
            </a:r>
            <a:r>
              <a:rPr lang="ko-KR" altLang="en-US" dirty="0"/>
              <a:t>먼저 </a:t>
            </a:r>
            <a:r>
              <a:rPr lang="en-US" altLang="ko-KR" dirty="0"/>
              <a:t>FTP</a:t>
            </a:r>
            <a:r>
              <a:rPr lang="ko-KR" altLang="en-US" dirty="0"/>
              <a:t>는 전송을 위해 </a:t>
            </a:r>
            <a:r>
              <a:rPr lang="en-US" altLang="ko-KR" dirty="0"/>
              <a:t>TCP</a:t>
            </a:r>
            <a:r>
              <a:rPr lang="ko-KR" altLang="en-US" dirty="0"/>
              <a:t>를 사용하고 </a:t>
            </a:r>
            <a:r>
              <a:rPr lang="en-US" altLang="ko-KR" dirty="0"/>
              <a:t>FTP </a:t>
            </a:r>
            <a:r>
              <a:rPr lang="ko-KR" altLang="en-US" dirty="0"/>
              <a:t>연결은 </a:t>
            </a:r>
            <a:r>
              <a:rPr lang="en-US" altLang="ko-KR" dirty="0"/>
              <a:t>TCP </a:t>
            </a:r>
            <a:r>
              <a:rPr lang="ko-KR" altLang="en-US" dirty="0"/>
              <a:t>핸드셰이크로 시작한다</a:t>
            </a:r>
            <a:r>
              <a:rPr lang="en-US" altLang="ko-KR" dirty="0"/>
              <a:t>. </a:t>
            </a:r>
            <a:r>
              <a:rPr lang="ko-KR" altLang="en-US" dirty="0"/>
              <a:t>클라이언트는 명령을 보내고 서버는 숫자 코드로 응답한다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FTP </a:t>
            </a:r>
            <a:r>
              <a:rPr lang="ko-KR" altLang="en-US" dirty="0"/>
              <a:t>클라이언트 명령</a:t>
            </a:r>
          </a:p>
          <a:p>
            <a:pPr lvl="2"/>
            <a:r>
              <a:rPr lang="en-US" altLang="ko-KR" dirty="0"/>
              <a:t>FTP </a:t>
            </a:r>
            <a:r>
              <a:rPr lang="ko-KR" altLang="en-US" dirty="0"/>
              <a:t>서버에 로그인을 시도하는 모든 호스트를 찾으려면 필터에서 </a:t>
            </a:r>
            <a:r>
              <a:rPr lang="en-US" altLang="ko-KR" dirty="0"/>
              <a:t>ftp.request.command == “USER”</a:t>
            </a:r>
            <a:r>
              <a:rPr lang="ko-KR" altLang="en-US" dirty="0"/>
              <a:t>를 입력한다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8" y="2714625"/>
            <a:ext cx="6905625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4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133" y="5108773"/>
            <a:ext cx="6191250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92745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FTP </a:t>
            </a:r>
            <a:r>
              <a:rPr lang="ko-KR" altLang="en-US" dirty="0"/>
              <a:t>덤프 분석 </a:t>
            </a:r>
            <a:r>
              <a:rPr lang="en-US" altLang="ko-KR" dirty="0"/>
              <a:t>- </a:t>
            </a:r>
            <a:r>
              <a:rPr lang="ko-KR" altLang="en-US" dirty="0"/>
              <a:t>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2"/>
            <a:r>
              <a:rPr lang="en-US" altLang="ko-KR" dirty="0"/>
              <a:t>FTP </a:t>
            </a:r>
            <a:r>
              <a:rPr lang="ko-KR" altLang="en-US" dirty="0"/>
              <a:t>서버에서 파일을 검색할 때는 </a:t>
            </a:r>
            <a:r>
              <a:rPr lang="en-US" altLang="ko-KR" dirty="0"/>
              <a:t>RETR </a:t>
            </a:r>
            <a:r>
              <a:rPr lang="ko-KR" altLang="en-US" dirty="0"/>
              <a:t>명령을 사용하고</a:t>
            </a:r>
            <a:r>
              <a:rPr lang="en-US" altLang="ko-KR" dirty="0"/>
              <a:t>, FTP </a:t>
            </a:r>
            <a:r>
              <a:rPr lang="ko-KR" altLang="en-US" dirty="0"/>
              <a:t>서버로 파일을 전송할 때는 </a:t>
            </a:r>
            <a:r>
              <a:rPr lang="en-US" altLang="ko-KR" dirty="0"/>
              <a:t>STOR </a:t>
            </a:r>
            <a:r>
              <a:rPr lang="ko-KR" altLang="en-US" dirty="0"/>
              <a:t>명령을 </a:t>
            </a:r>
            <a:r>
              <a:rPr lang="ko-KR" altLang="en-US" dirty="0" smtClean="0"/>
              <a:t>사용한다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/>
              <a:t>수동 모드 연결 분석</a:t>
            </a:r>
          </a:p>
          <a:p>
            <a:pPr lvl="2"/>
            <a:r>
              <a:rPr lang="en-US" altLang="ko-KR" dirty="0"/>
              <a:t>PASV </a:t>
            </a:r>
            <a:r>
              <a:rPr lang="ko-KR" altLang="en-US" dirty="0"/>
              <a:t>명령은 클라이언트가 보내며</a:t>
            </a:r>
            <a:r>
              <a:rPr lang="en-US" altLang="ko-KR" dirty="0"/>
              <a:t>, FTP </a:t>
            </a:r>
            <a:r>
              <a:rPr lang="ko-KR" altLang="en-US" dirty="0"/>
              <a:t>클라이언트가 설정한 별도의 데이터 연결을 </a:t>
            </a:r>
            <a:r>
              <a:rPr lang="ko-KR" altLang="en-US" dirty="0" smtClean="0"/>
              <a:t>서버가 </a:t>
            </a:r>
            <a:r>
              <a:rPr lang="ko-KR" altLang="en-US" dirty="0"/>
              <a:t>수신하도록 요청한다</a:t>
            </a:r>
            <a:r>
              <a:rPr lang="en-US" altLang="ko-KR" dirty="0"/>
              <a:t>. </a:t>
            </a:r>
            <a:r>
              <a:rPr lang="ko-KR" altLang="en-US" dirty="0"/>
              <a:t>서버가 </a:t>
            </a:r>
            <a:r>
              <a:rPr lang="en-US" altLang="ko-KR" dirty="0"/>
              <a:t>PASV </a:t>
            </a:r>
            <a:r>
              <a:rPr lang="ko-KR" altLang="en-US" dirty="0"/>
              <a:t>명령에 응답할 때는 응답에 </a:t>
            </a:r>
            <a:r>
              <a:rPr lang="en-US" altLang="ko-KR" dirty="0"/>
              <a:t>PASV </a:t>
            </a:r>
            <a:r>
              <a:rPr lang="ko-KR" altLang="en-US" dirty="0"/>
              <a:t>연결을 </a:t>
            </a:r>
            <a:r>
              <a:rPr lang="ko-KR" altLang="en-US" dirty="0" smtClean="0"/>
              <a:t>수신하는 </a:t>
            </a:r>
            <a:r>
              <a:rPr lang="en-US" altLang="ko-KR" dirty="0"/>
              <a:t>IP </a:t>
            </a:r>
            <a:r>
              <a:rPr lang="ko-KR" altLang="en-US" dirty="0"/>
              <a:t>주소와 포트 번호를 포함한다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다음 그림과 같이 </a:t>
            </a:r>
            <a:r>
              <a:rPr lang="en-US" altLang="ko-KR" dirty="0"/>
              <a:t>FTP </a:t>
            </a:r>
            <a:r>
              <a:rPr lang="ko-KR" altLang="en-US" dirty="0"/>
              <a:t>클라이언트는 수동 모드 연결을 요구하고 데이터 채널 연결을 </a:t>
            </a:r>
            <a:r>
              <a:rPr lang="ko-KR" altLang="en-US" dirty="0" smtClean="0"/>
              <a:t>시작한다</a:t>
            </a:r>
            <a:r>
              <a:rPr lang="en-US" altLang="ko-KR" dirty="0"/>
              <a:t>. </a:t>
            </a:r>
            <a:r>
              <a:rPr lang="ko-KR" altLang="en-US" dirty="0"/>
              <a:t>서버는 수동 모드에 진입하는 것을 나타내는 </a:t>
            </a:r>
            <a:r>
              <a:rPr lang="en-US" altLang="ko-KR" dirty="0"/>
              <a:t>227 </a:t>
            </a:r>
            <a:r>
              <a:rPr lang="ko-KR" altLang="en-US" dirty="0"/>
              <a:t>응답을 한다</a:t>
            </a:r>
            <a:r>
              <a:rPr lang="en-US" altLang="ko-KR" dirty="0"/>
              <a:t>. 227 </a:t>
            </a:r>
            <a:r>
              <a:rPr lang="ko-KR" altLang="en-US" dirty="0"/>
              <a:t>응답 코드는 </a:t>
            </a:r>
            <a:r>
              <a:rPr lang="ko-KR" altLang="en-US" dirty="0" smtClean="0"/>
              <a:t>수동 </a:t>
            </a:r>
            <a:r>
              <a:rPr lang="ko-KR" altLang="en-US" dirty="0"/>
              <a:t>모드 진입을 의미하고</a:t>
            </a:r>
            <a:r>
              <a:rPr lang="en-US" altLang="ko-KR" dirty="0"/>
              <a:t>, (103,22,220,133,81,105)</a:t>
            </a:r>
            <a:r>
              <a:rPr lang="ko-KR" altLang="en-US" dirty="0"/>
              <a:t>에서 </a:t>
            </a:r>
            <a:r>
              <a:rPr lang="en-US" altLang="ko-KR" dirty="0"/>
              <a:t>103,22,220,133</a:t>
            </a:r>
            <a:r>
              <a:rPr lang="ko-KR" altLang="en-US" dirty="0"/>
              <a:t>은 </a:t>
            </a:r>
            <a:r>
              <a:rPr lang="en-US" altLang="ko-KR" dirty="0"/>
              <a:t>IP </a:t>
            </a:r>
            <a:r>
              <a:rPr lang="ko-KR" altLang="en-US" dirty="0" smtClean="0"/>
              <a:t>주소를 나타내고 </a:t>
            </a:r>
            <a:r>
              <a:rPr lang="en-US" altLang="ko-KR" dirty="0"/>
              <a:t>80,105</a:t>
            </a:r>
            <a:r>
              <a:rPr lang="ko-KR" altLang="en-US" dirty="0"/>
              <a:t>는 포트 번호를 나타낸다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971675"/>
            <a:ext cx="624840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5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5517232"/>
            <a:ext cx="657225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9274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인터넷 정보 서비스</a:t>
            </a:r>
            <a:r>
              <a:rPr lang="en-US" altLang="ko-KR" dirty="0"/>
              <a:t>(IIS)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dirty="0"/>
              <a:t>IIS </a:t>
            </a:r>
            <a:r>
              <a:rPr lang="ko-KR" altLang="en-US" dirty="0"/>
              <a:t>설치</a:t>
            </a:r>
          </a:p>
          <a:p>
            <a:pPr marL="790575" lvl="2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dirty="0" smtClean="0"/>
              <a:t>[</a:t>
            </a:r>
            <a:r>
              <a:rPr lang="ko-KR" altLang="en-US" dirty="0"/>
              <a:t>제어판</a:t>
            </a:r>
            <a:r>
              <a:rPr lang="en-US" altLang="ko-KR" dirty="0"/>
              <a:t>](</a:t>
            </a:r>
            <a:r>
              <a:rPr lang="ko-KR" altLang="en-US" dirty="0"/>
              <a:t>오른쪽 위의 보기 기준을 큰 아이콘 또는 작은 아이콘으로 변경</a:t>
            </a:r>
            <a:r>
              <a:rPr lang="en-US" altLang="ko-KR" dirty="0"/>
              <a:t>)-[</a:t>
            </a:r>
            <a:r>
              <a:rPr lang="ko-KR" altLang="en-US" dirty="0"/>
              <a:t>관리 도구</a:t>
            </a:r>
            <a:r>
              <a:rPr lang="en-US" altLang="ko-KR" dirty="0"/>
              <a:t>]</a:t>
            </a:r>
            <a:r>
              <a:rPr lang="ko-KR" altLang="en-US" dirty="0"/>
              <a:t>를 선택한다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014" y="2204864"/>
            <a:ext cx="3829050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2482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FTP </a:t>
            </a:r>
            <a:r>
              <a:rPr lang="ko-KR" altLang="en-US" dirty="0"/>
              <a:t>덤프 분석 </a:t>
            </a:r>
            <a:r>
              <a:rPr lang="en-US" altLang="ko-KR" dirty="0"/>
              <a:t>- </a:t>
            </a:r>
            <a:r>
              <a:rPr lang="ko-KR" altLang="en-US" dirty="0"/>
              <a:t>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en-US" altLang="ko-KR" dirty="0"/>
              <a:t>FTP </a:t>
            </a:r>
            <a:r>
              <a:rPr lang="ko-KR" altLang="en-US" dirty="0"/>
              <a:t>패킷 구조 </a:t>
            </a:r>
            <a:r>
              <a:rPr lang="ko-KR" altLang="en-US" dirty="0" smtClean="0"/>
              <a:t>분석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FTP </a:t>
            </a:r>
            <a:r>
              <a:rPr lang="ko-KR" altLang="en-US" dirty="0"/>
              <a:t>패킷의 구조는 매우 간단하다</a:t>
            </a:r>
            <a:r>
              <a:rPr lang="en-US" altLang="ko-KR" dirty="0" smtClean="0"/>
              <a:t>.</a:t>
            </a:r>
          </a:p>
          <a:p>
            <a:pPr marL="790575" lvl="2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dirty="0"/>
              <a:t>FTP </a:t>
            </a:r>
            <a:r>
              <a:rPr lang="ko-KR" altLang="en-US" dirty="0"/>
              <a:t>클라이언트 명령은 </a:t>
            </a:r>
            <a:r>
              <a:rPr lang="en-US" altLang="ko-KR" dirty="0"/>
              <a:t>TCP </a:t>
            </a:r>
            <a:r>
              <a:rPr lang="ko-KR" altLang="en-US" dirty="0"/>
              <a:t>헤더 뒤에 나온다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924944"/>
            <a:ext cx="5553075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92745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FTP </a:t>
            </a:r>
            <a:r>
              <a:rPr lang="ko-KR" altLang="en-US" dirty="0"/>
              <a:t>덤프 분석 </a:t>
            </a:r>
            <a:r>
              <a:rPr lang="en-US" altLang="ko-KR" dirty="0"/>
              <a:t>- </a:t>
            </a:r>
            <a:r>
              <a:rPr lang="ko-KR" altLang="en-US" dirty="0"/>
              <a:t>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496944" cy="5400600"/>
          </a:xfrm>
        </p:spPr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2"/>
            </a:pPr>
            <a:r>
              <a:rPr lang="ko-KR" altLang="en-US" dirty="0"/>
              <a:t>응답에 숫자 코드와 텍스트가 </a:t>
            </a:r>
            <a:r>
              <a:rPr lang="ko-KR" altLang="en-US" dirty="0" smtClean="0"/>
              <a:t>포함된다</a:t>
            </a:r>
            <a:r>
              <a:rPr lang="en-US" altLang="ko-KR" dirty="0" smtClean="0"/>
              <a:t>.</a:t>
            </a:r>
          </a:p>
          <a:p>
            <a:pPr marL="790575" lvl="2" indent="-342900">
              <a:buClr>
                <a:srgbClr val="FF0000"/>
              </a:buClr>
              <a:buFont typeface="+mj-lt"/>
              <a:buAutoNum type="arabicPeriod" startAt="2"/>
            </a:pPr>
            <a:endParaRPr lang="en-US" altLang="ko-KR" dirty="0"/>
          </a:p>
          <a:p>
            <a:pPr marL="790575" lvl="2" indent="-342900">
              <a:buClr>
                <a:srgbClr val="FF0000"/>
              </a:buClr>
              <a:buFont typeface="+mj-lt"/>
              <a:buAutoNum type="arabicPeriod" startAt="2"/>
            </a:pPr>
            <a:endParaRPr lang="en-US" altLang="ko-KR" dirty="0" smtClean="0"/>
          </a:p>
          <a:p>
            <a:pPr marL="790575" lvl="2" indent="-342900">
              <a:buClr>
                <a:srgbClr val="FF0000"/>
              </a:buClr>
              <a:buFont typeface="+mj-lt"/>
              <a:buAutoNum type="arabicPeriod" startAt="2"/>
            </a:pPr>
            <a:endParaRPr lang="en-US" altLang="ko-KR" dirty="0"/>
          </a:p>
          <a:p>
            <a:pPr marL="790575" lvl="2" indent="-342900">
              <a:buClr>
                <a:srgbClr val="FF0000"/>
              </a:buClr>
              <a:buFont typeface="+mj-lt"/>
              <a:buAutoNum type="arabicPeriod" startAt="2"/>
            </a:pPr>
            <a:endParaRPr lang="en-US" altLang="ko-KR" dirty="0" smtClean="0"/>
          </a:p>
          <a:p>
            <a:pPr marL="790575" lvl="2" indent="-342900">
              <a:buClr>
                <a:srgbClr val="FF0000"/>
              </a:buClr>
              <a:buFont typeface="+mj-lt"/>
              <a:buAutoNum type="arabicPeriod" startAt="2"/>
            </a:pPr>
            <a:endParaRPr lang="en-US" altLang="ko-KR" dirty="0"/>
          </a:p>
          <a:p>
            <a:pPr marL="790575" lvl="2" indent="-342900">
              <a:buClr>
                <a:srgbClr val="FF0000"/>
              </a:buClr>
              <a:buFont typeface="+mj-lt"/>
              <a:buAutoNum type="arabicPeriod" startAt="2"/>
            </a:pPr>
            <a:endParaRPr lang="en-US" altLang="ko-KR" dirty="0" smtClean="0"/>
          </a:p>
          <a:p>
            <a:pPr marL="790575" lvl="2" indent="-342900">
              <a:buClr>
                <a:srgbClr val="FF0000"/>
              </a:buClr>
              <a:buFont typeface="+mj-lt"/>
              <a:buAutoNum type="arabicPeriod" startAt="2"/>
            </a:pPr>
            <a:r>
              <a:rPr lang="ko-KR" altLang="en-US" dirty="0"/>
              <a:t>데이터 패킷은 더 간단하다</a:t>
            </a:r>
            <a:r>
              <a:rPr lang="en-US" altLang="ko-KR" dirty="0"/>
              <a:t>. FTP </a:t>
            </a:r>
            <a:r>
              <a:rPr lang="ko-KR" altLang="en-US" dirty="0"/>
              <a:t>데이터 전송에서 데이터는 </a:t>
            </a:r>
            <a:r>
              <a:rPr lang="en-US" altLang="ko-KR" dirty="0"/>
              <a:t>TCP </a:t>
            </a:r>
            <a:r>
              <a:rPr lang="ko-KR" altLang="en-US" dirty="0"/>
              <a:t>헤더 뒤에 </a:t>
            </a:r>
            <a:r>
              <a:rPr lang="ko-KR" altLang="en-US" dirty="0" smtClean="0"/>
              <a:t>붙는다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484784"/>
            <a:ext cx="6057900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5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933824"/>
            <a:ext cx="6181725" cy="292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92745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FTP </a:t>
            </a:r>
            <a:r>
              <a:rPr lang="ko-KR" altLang="en-US" dirty="0"/>
              <a:t>덤프 분석 </a:t>
            </a:r>
            <a:r>
              <a:rPr lang="en-US" altLang="ko-KR" dirty="0"/>
              <a:t>- </a:t>
            </a:r>
            <a:r>
              <a:rPr lang="ko-KR" altLang="en-US" dirty="0"/>
              <a:t>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en-US" altLang="ko-KR" dirty="0" smtClean="0"/>
              <a:t>FTP </a:t>
            </a:r>
            <a:r>
              <a:rPr lang="ko-KR" altLang="en-US" dirty="0" smtClean="0"/>
              <a:t>트래픽 필터</a:t>
            </a:r>
            <a:endParaRPr lang="en-US" altLang="ko-KR" dirty="0" smtClean="0"/>
          </a:p>
          <a:p>
            <a:pPr lvl="1"/>
            <a:r>
              <a:rPr lang="en-US" altLang="ko-KR" dirty="0"/>
              <a:t>FTP</a:t>
            </a:r>
            <a:r>
              <a:rPr lang="ko-KR" altLang="en-US" dirty="0"/>
              <a:t>를 위한 디스플레이 필터는 간단하게 </a:t>
            </a:r>
            <a:r>
              <a:rPr lang="en-US" altLang="ko-KR" dirty="0"/>
              <a:t>ftp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/>
              <a:t>와이어샤크에서 사용할 수 있는 추가적인 </a:t>
            </a:r>
            <a:r>
              <a:rPr lang="en-US" altLang="ko-KR" dirty="0"/>
              <a:t>FTP </a:t>
            </a:r>
            <a:r>
              <a:rPr lang="ko-KR" altLang="en-US" dirty="0"/>
              <a:t>디스플레이 필터의 목록을 확인해보자</a:t>
            </a:r>
            <a:r>
              <a:rPr lang="en-US" altLang="ko-KR" dirty="0" smtClean="0"/>
              <a:t>.</a:t>
            </a:r>
          </a:p>
          <a:p>
            <a:pPr marL="790575" lvl="2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dirty="0"/>
              <a:t>FTP USER </a:t>
            </a:r>
            <a:r>
              <a:rPr lang="ko-KR" altLang="en-US" dirty="0"/>
              <a:t>또는 </a:t>
            </a:r>
            <a:r>
              <a:rPr lang="en-US" altLang="ko-KR" dirty="0"/>
              <a:t>PASV </a:t>
            </a:r>
            <a:r>
              <a:rPr lang="ko-KR" altLang="en-US" dirty="0"/>
              <a:t>패킷은 </a:t>
            </a:r>
            <a:r>
              <a:rPr lang="en-US" altLang="ko-KR" dirty="0"/>
              <a:t>ftp.request.command==“USER” ||ftp.request.command==“PASV” </a:t>
            </a:r>
            <a:r>
              <a:rPr lang="ko-KR" altLang="en-US" dirty="0"/>
              <a:t>필터를 통해 확인할 수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</a:p>
          <a:p>
            <a:pPr marL="790575" lvl="2" indent="-342900">
              <a:buClr>
                <a:srgbClr val="FF0000"/>
              </a:buClr>
              <a:buFont typeface="+mj-lt"/>
              <a:buAutoNum type="arabicPeriod"/>
            </a:pPr>
            <a:endParaRPr lang="en-US" altLang="ko-KR" dirty="0"/>
          </a:p>
          <a:p>
            <a:pPr marL="790575" lvl="2" indent="-342900">
              <a:buClr>
                <a:srgbClr val="FF0000"/>
              </a:buClr>
              <a:buFont typeface="+mj-lt"/>
              <a:buAutoNum type="arabicPeriod"/>
            </a:pPr>
            <a:endParaRPr lang="en-US" altLang="ko-KR" dirty="0" smtClean="0"/>
          </a:p>
          <a:p>
            <a:pPr marL="790575" lvl="2" indent="-342900">
              <a:buClr>
                <a:srgbClr val="FF0000"/>
              </a:buClr>
              <a:buFont typeface="+mj-lt"/>
              <a:buAutoNum type="arabicPeriod"/>
            </a:pPr>
            <a:endParaRPr lang="en-US" altLang="ko-KR" dirty="0"/>
          </a:p>
          <a:p>
            <a:pPr marL="790575" lvl="2" indent="-342900">
              <a:buClr>
                <a:srgbClr val="FF0000"/>
              </a:buClr>
              <a:buFont typeface="+mj-lt"/>
              <a:buAutoNum type="arabicPeriod"/>
            </a:pPr>
            <a:endParaRPr lang="en-US" altLang="ko-KR" dirty="0" smtClean="0"/>
          </a:p>
          <a:p>
            <a:pPr marL="790575" lvl="2" indent="-342900">
              <a:buClr>
                <a:srgbClr val="FF0000"/>
              </a:buClr>
              <a:buFont typeface="+mj-lt"/>
              <a:buAutoNum type="arabicPeriod"/>
            </a:pPr>
            <a:endParaRPr lang="en-US" altLang="ko-KR" dirty="0"/>
          </a:p>
          <a:p>
            <a:pPr marL="790575" lvl="2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dirty="0"/>
              <a:t>FTP </a:t>
            </a:r>
            <a:r>
              <a:rPr lang="ko-KR" altLang="en-US" dirty="0"/>
              <a:t>로그인에 성공한 목록은 </a:t>
            </a:r>
            <a:r>
              <a:rPr lang="en-US" altLang="ko-KR" dirty="0"/>
              <a:t>ftp.response.code==230 </a:t>
            </a:r>
            <a:r>
              <a:rPr lang="ko-KR" altLang="en-US" dirty="0"/>
              <a:t>필터를 통해 확인할 수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592" y="3038847"/>
            <a:ext cx="4733925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5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592" y="5229200"/>
            <a:ext cx="6781800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92745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FTP </a:t>
            </a:r>
            <a:r>
              <a:rPr lang="ko-KR" altLang="en-US" dirty="0"/>
              <a:t>덤프 분석 </a:t>
            </a:r>
            <a:r>
              <a:rPr lang="en-US" altLang="ko-KR" dirty="0"/>
              <a:t>- </a:t>
            </a:r>
            <a:r>
              <a:rPr lang="ko-KR" altLang="en-US" dirty="0"/>
              <a:t>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3"/>
            </a:pPr>
            <a:r>
              <a:rPr lang="en-US" altLang="ko-KR" dirty="0"/>
              <a:t>FTP </a:t>
            </a:r>
            <a:r>
              <a:rPr lang="ko-KR" altLang="en-US" dirty="0"/>
              <a:t>데이터 패킷은 </a:t>
            </a:r>
            <a:r>
              <a:rPr lang="en-US" altLang="ko-KR" dirty="0"/>
              <a:t>ftp-data </a:t>
            </a:r>
            <a:r>
              <a:rPr lang="ko-KR" altLang="en-US" dirty="0"/>
              <a:t>필터를 통해 확인할 수 있다</a:t>
            </a:r>
            <a:r>
              <a:rPr lang="en-US" altLang="ko-KR" dirty="0" smtClean="0"/>
              <a:t>.</a:t>
            </a:r>
          </a:p>
          <a:p>
            <a:pPr marL="790575" lvl="2" indent="-342900">
              <a:buClr>
                <a:srgbClr val="FF0000"/>
              </a:buClr>
              <a:buFont typeface="+mj-lt"/>
              <a:buAutoNum type="arabicPeriod" startAt="3"/>
            </a:pPr>
            <a:endParaRPr lang="en-US" altLang="ko-KR" dirty="0" smtClean="0"/>
          </a:p>
          <a:p>
            <a:pPr marL="790575" lvl="2" indent="-342900">
              <a:buClr>
                <a:srgbClr val="FF0000"/>
              </a:buClr>
              <a:buFont typeface="+mj-lt"/>
              <a:buAutoNum type="arabicPeriod" startAt="3"/>
            </a:pPr>
            <a:endParaRPr lang="en-US" altLang="ko-KR" dirty="0"/>
          </a:p>
          <a:p>
            <a:pPr marL="790575" lvl="2" indent="-342900">
              <a:buClr>
                <a:srgbClr val="FF0000"/>
              </a:buClr>
              <a:buFont typeface="+mj-lt"/>
              <a:buAutoNum type="arabicPeriod" startAt="3"/>
            </a:pPr>
            <a:endParaRPr lang="en-US" altLang="ko-KR" dirty="0" smtClean="0"/>
          </a:p>
          <a:p>
            <a:pPr marL="790575" lvl="2" indent="-342900">
              <a:buClr>
                <a:srgbClr val="FF0000"/>
              </a:buClr>
              <a:buFont typeface="+mj-lt"/>
              <a:buAutoNum type="arabicPeriod" startAt="3"/>
            </a:pPr>
            <a:endParaRPr lang="en-US" altLang="ko-KR" dirty="0"/>
          </a:p>
          <a:p>
            <a:pPr marL="790575" lvl="2" indent="-342900">
              <a:buClr>
                <a:srgbClr val="FF0000"/>
              </a:buClr>
              <a:buFont typeface="+mj-lt"/>
              <a:buAutoNum type="arabicPeriod" startAt="3"/>
            </a:pPr>
            <a:endParaRPr lang="en-US" altLang="ko-KR" dirty="0" smtClean="0"/>
          </a:p>
          <a:p>
            <a:pPr marL="790575" lvl="2" indent="-342900">
              <a:buClr>
                <a:srgbClr val="FF0000"/>
              </a:buClr>
              <a:buFont typeface="+mj-lt"/>
              <a:buAutoNum type="arabicPeriod" startAt="3"/>
            </a:pPr>
            <a:endParaRPr lang="en-US" altLang="ko-KR" dirty="0"/>
          </a:p>
          <a:p>
            <a:pPr marL="790575" lvl="2" indent="-342900">
              <a:buClr>
                <a:srgbClr val="FF0000"/>
              </a:buClr>
              <a:buFont typeface="+mj-lt"/>
              <a:buAutoNum type="arabicPeriod" startAt="3"/>
            </a:pPr>
            <a:r>
              <a:rPr lang="ko-KR" altLang="en-US" dirty="0"/>
              <a:t>새로운 사용자를 위한 서비스 준비는 </a:t>
            </a:r>
            <a:r>
              <a:rPr lang="en-US" altLang="ko-KR" dirty="0"/>
              <a:t>ftp.response.code==220 </a:t>
            </a:r>
            <a:r>
              <a:rPr lang="ko-KR" altLang="en-US" dirty="0"/>
              <a:t>필터를 통해 확인할 </a:t>
            </a:r>
            <a:r>
              <a:rPr lang="ko-KR" altLang="en-US" dirty="0" smtClean="0"/>
              <a:t>수 있다</a:t>
            </a:r>
            <a:r>
              <a:rPr lang="en-US" altLang="ko-KR" dirty="0" smtClean="0"/>
              <a:t>.</a:t>
            </a:r>
          </a:p>
          <a:p>
            <a:pPr marL="447675" lvl="2" indent="0">
              <a:buClr>
                <a:schemeClr val="accent2"/>
              </a:buClr>
              <a:buNone/>
            </a:pPr>
            <a:endParaRPr lang="ko-KR" altLang="en-US" dirty="0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170" y="1597918"/>
            <a:ext cx="6153150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6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221088"/>
            <a:ext cx="637222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92745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FTP </a:t>
            </a:r>
            <a:r>
              <a:rPr lang="ko-KR" altLang="en-US" dirty="0"/>
              <a:t>덤프 분석 </a:t>
            </a:r>
            <a:r>
              <a:rPr lang="en-US" altLang="ko-KR" dirty="0"/>
              <a:t>- </a:t>
            </a:r>
            <a:r>
              <a:rPr lang="ko-KR" altLang="en-US" dirty="0"/>
              <a:t>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dirty="0"/>
              <a:t>FTP </a:t>
            </a:r>
            <a:r>
              <a:rPr lang="ko-KR" altLang="en-US" dirty="0"/>
              <a:t>통신의 특징은 다음과 같다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 smtClean="0"/>
              <a:t>FTP </a:t>
            </a:r>
            <a:r>
              <a:rPr lang="ko-KR" altLang="en-US" dirty="0"/>
              <a:t>명령에 사용하는 일반적인 포트 번호는 </a:t>
            </a:r>
            <a:r>
              <a:rPr lang="en-US" altLang="ko-KR" dirty="0"/>
              <a:t>21</a:t>
            </a:r>
            <a:r>
              <a:rPr lang="ko-KR" altLang="en-US" dirty="0"/>
              <a:t>이지만 다른 포트 번호로 구성하여 </a:t>
            </a:r>
            <a:r>
              <a:rPr lang="ko-KR" altLang="en-US" dirty="0" smtClean="0"/>
              <a:t>동작하게 </a:t>
            </a:r>
            <a:r>
              <a:rPr lang="ko-KR" altLang="en-US" dirty="0"/>
              <a:t>할 수 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 smtClean="0"/>
              <a:t>데이터는 </a:t>
            </a:r>
            <a:r>
              <a:rPr lang="en-US" altLang="ko-KR" dirty="0"/>
              <a:t>20</a:t>
            </a:r>
            <a:r>
              <a:rPr lang="ko-KR" altLang="en-US" dirty="0"/>
              <a:t>번 포트를 사용하거나 </a:t>
            </a:r>
            <a:r>
              <a:rPr lang="en-US" altLang="ko-KR" dirty="0"/>
              <a:t>PASV </a:t>
            </a:r>
            <a:r>
              <a:rPr lang="ko-KR" altLang="en-US" dirty="0"/>
              <a:t>또는 </a:t>
            </a:r>
            <a:r>
              <a:rPr lang="en-US" altLang="ko-KR" dirty="0"/>
              <a:t>PORT </a:t>
            </a:r>
            <a:r>
              <a:rPr lang="ko-KR" altLang="en-US" dirty="0"/>
              <a:t>명령 프로세스를 통해 설정된 </a:t>
            </a:r>
            <a:r>
              <a:rPr lang="ko-KR" altLang="en-US" dirty="0" smtClean="0"/>
              <a:t>포트를 </a:t>
            </a:r>
            <a:r>
              <a:rPr lang="ko-KR" altLang="en-US" dirty="0"/>
              <a:t>사용한다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 smtClean="0"/>
              <a:t>수동 </a:t>
            </a:r>
            <a:r>
              <a:rPr lang="ko-KR" altLang="en-US" dirty="0"/>
              <a:t>모드 데이터 전송에는 </a:t>
            </a:r>
            <a:r>
              <a:rPr lang="en-US" altLang="ko-KR" dirty="0"/>
              <a:t>PASV </a:t>
            </a:r>
            <a:r>
              <a:rPr lang="ko-KR" altLang="en-US" dirty="0"/>
              <a:t>명령을 사용하고</a:t>
            </a:r>
            <a:r>
              <a:rPr lang="en-US" altLang="ko-KR" dirty="0"/>
              <a:t>, </a:t>
            </a:r>
            <a:r>
              <a:rPr lang="ko-KR" altLang="en-US" dirty="0"/>
              <a:t>데이터 전송 연결은 </a:t>
            </a:r>
            <a:r>
              <a:rPr lang="en-US" altLang="ko-KR" dirty="0"/>
              <a:t>FTP </a:t>
            </a:r>
            <a:r>
              <a:rPr lang="ko-KR" altLang="en-US" dirty="0" smtClean="0"/>
              <a:t>클라이언트가 </a:t>
            </a:r>
            <a:r>
              <a:rPr lang="en-US" altLang="ko-KR" dirty="0"/>
              <a:t>FTP </a:t>
            </a:r>
            <a:r>
              <a:rPr lang="ko-KR" altLang="en-US" dirty="0"/>
              <a:t>서버로 설정한다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 smtClean="0"/>
              <a:t>FTP</a:t>
            </a:r>
            <a:r>
              <a:rPr lang="ko-KR" altLang="en-US" dirty="0"/>
              <a:t>는 사용자가 </a:t>
            </a:r>
            <a:r>
              <a:rPr lang="en-US" altLang="ko-KR" dirty="0"/>
              <a:t>put </a:t>
            </a:r>
            <a:r>
              <a:rPr lang="ko-KR" altLang="en-US" dirty="0"/>
              <a:t>명령을 입력하면 </a:t>
            </a:r>
            <a:r>
              <a:rPr lang="en-US" altLang="ko-KR" dirty="0"/>
              <a:t>STOR </a:t>
            </a:r>
            <a:r>
              <a:rPr lang="ko-KR" altLang="en-US" dirty="0"/>
              <a:t>명령을 생성하고</a:t>
            </a:r>
            <a:r>
              <a:rPr lang="en-US" altLang="ko-KR" dirty="0"/>
              <a:t>, </a:t>
            </a:r>
            <a:r>
              <a:rPr lang="ko-KR" altLang="en-US" dirty="0"/>
              <a:t>사용자가 </a:t>
            </a:r>
            <a:r>
              <a:rPr lang="en-US" altLang="ko-KR" dirty="0"/>
              <a:t>get </a:t>
            </a:r>
            <a:r>
              <a:rPr lang="ko-KR" altLang="en-US" dirty="0"/>
              <a:t>명령을 </a:t>
            </a:r>
            <a:r>
              <a:rPr lang="ko-KR" altLang="en-US" dirty="0" smtClean="0"/>
              <a:t>입력하면 </a:t>
            </a:r>
            <a:r>
              <a:rPr lang="en-US" altLang="ko-KR" dirty="0"/>
              <a:t>RETR </a:t>
            </a:r>
            <a:r>
              <a:rPr lang="ko-KR" altLang="en-US" dirty="0"/>
              <a:t>요청을 전송한다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0248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인터넷 정보 서비스</a:t>
            </a:r>
            <a:r>
              <a:rPr lang="en-US" altLang="ko-KR" dirty="0"/>
              <a:t>(IIS)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2"/>
            </a:pPr>
            <a:r>
              <a:rPr lang="en-US" altLang="ko-KR" dirty="0"/>
              <a:t>‘ IIS(</a:t>
            </a:r>
            <a:r>
              <a:rPr lang="ko-KR" altLang="en-US" dirty="0"/>
              <a:t>인터넷 정보 서비스</a:t>
            </a:r>
            <a:r>
              <a:rPr lang="en-US" altLang="ko-KR" dirty="0"/>
              <a:t>) </a:t>
            </a:r>
            <a:r>
              <a:rPr lang="ko-KR" altLang="en-US" dirty="0"/>
              <a:t>관리자’를 더블클릭하면 </a:t>
            </a:r>
            <a:r>
              <a:rPr lang="en-US" altLang="ko-KR" dirty="0"/>
              <a:t>IIS </a:t>
            </a:r>
            <a:r>
              <a:rPr lang="ko-KR" altLang="en-US" dirty="0"/>
              <a:t>설정 화면이 나타난다</a:t>
            </a:r>
            <a:r>
              <a:rPr lang="en-US" altLang="ko-KR" dirty="0" smtClean="0"/>
              <a:t>.</a:t>
            </a:r>
          </a:p>
          <a:p>
            <a:pPr marL="790575" lvl="2" indent="-342900">
              <a:buClr>
                <a:schemeClr val="accent2"/>
              </a:buClr>
              <a:buFont typeface="+mj-lt"/>
              <a:buAutoNum type="arabicPeriod" startAt="2"/>
            </a:pPr>
            <a:endParaRPr lang="en-US" altLang="ko-KR" dirty="0"/>
          </a:p>
          <a:p>
            <a:pPr marL="790575" lvl="2" indent="-342900">
              <a:buClr>
                <a:schemeClr val="accent2"/>
              </a:buClr>
              <a:buFont typeface="+mj-lt"/>
              <a:buAutoNum type="arabicPeriod" startAt="2"/>
            </a:pPr>
            <a:endParaRPr lang="en-US" altLang="ko-KR" dirty="0" smtClean="0"/>
          </a:p>
          <a:p>
            <a:pPr marL="790575" lvl="2" indent="-342900">
              <a:buClr>
                <a:schemeClr val="accent2"/>
              </a:buClr>
              <a:buFont typeface="+mj-lt"/>
              <a:buAutoNum type="arabicPeriod" startAt="2"/>
            </a:pPr>
            <a:endParaRPr lang="en-US" altLang="ko-KR" dirty="0"/>
          </a:p>
          <a:p>
            <a:pPr marL="790575" lvl="2" indent="-342900">
              <a:buClr>
                <a:schemeClr val="accent2"/>
              </a:buClr>
              <a:buFont typeface="+mj-lt"/>
              <a:buAutoNum type="arabicPeriod" startAt="2"/>
            </a:pPr>
            <a:endParaRPr lang="en-US" altLang="ko-KR" dirty="0" smtClean="0"/>
          </a:p>
          <a:p>
            <a:pPr marL="790575" lvl="2" indent="-342900">
              <a:buClr>
                <a:schemeClr val="accent2"/>
              </a:buClr>
              <a:buFont typeface="+mj-lt"/>
              <a:buAutoNum type="arabicPeriod" startAt="2"/>
            </a:pPr>
            <a:endParaRPr lang="en-US" altLang="ko-KR" dirty="0"/>
          </a:p>
          <a:p>
            <a:pPr marL="790575" lvl="2" indent="-342900">
              <a:buClr>
                <a:schemeClr val="accent2"/>
              </a:buClr>
              <a:buFont typeface="+mj-lt"/>
              <a:buAutoNum type="arabicPeriod" startAt="2"/>
            </a:pPr>
            <a:endParaRPr lang="en-US" altLang="ko-KR" dirty="0" smtClean="0"/>
          </a:p>
          <a:p>
            <a:pPr marL="790575" lvl="2" indent="-342900">
              <a:buClr>
                <a:schemeClr val="accent2"/>
              </a:buClr>
              <a:buFont typeface="+mj-lt"/>
              <a:buAutoNum type="arabicPeriod" startAt="2"/>
            </a:pPr>
            <a:endParaRPr lang="en-US" altLang="ko-KR" dirty="0"/>
          </a:p>
          <a:p>
            <a:pPr marL="447675" lvl="2" indent="0">
              <a:buClr>
                <a:schemeClr val="accent2"/>
              </a:buClr>
              <a:buNone/>
            </a:pPr>
            <a:r>
              <a:rPr lang="en-US" altLang="ko-KR" dirty="0" smtClean="0"/>
              <a:t>[</a:t>
            </a:r>
            <a:r>
              <a:rPr lang="ko-KR" altLang="en-US" dirty="0"/>
              <a:t>시작</a:t>
            </a:r>
            <a:r>
              <a:rPr lang="en-US" altLang="ko-KR" dirty="0"/>
              <a:t>] </a:t>
            </a:r>
            <a:r>
              <a:rPr lang="ko-KR" altLang="en-US" dirty="0"/>
              <a:t>메뉴의 검색 화면에서 ‘ </a:t>
            </a:r>
            <a:r>
              <a:rPr lang="en-US" altLang="ko-KR" dirty="0"/>
              <a:t>IIS’</a:t>
            </a:r>
            <a:r>
              <a:rPr lang="ko-KR" altLang="en-US" dirty="0"/>
              <a:t>를 입력하면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[</a:t>
            </a:r>
            <a:r>
              <a:rPr lang="en-US" altLang="ko-KR" dirty="0"/>
              <a:t>IIS(</a:t>
            </a:r>
            <a:r>
              <a:rPr lang="ko-KR" altLang="en-US" dirty="0"/>
              <a:t>인터넷 정보 서비스</a:t>
            </a:r>
            <a:r>
              <a:rPr lang="en-US" altLang="ko-KR" dirty="0"/>
              <a:t>) </a:t>
            </a:r>
            <a:r>
              <a:rPr lang="ko-KR" altLang="en-US" dirty="0"/>
              <a:t>관리자</a:t>
            </a:r>
            <a:r>
              <a:rPr lang="en-US" altLang="ko-KR" dirty="0"/>
              <a:t>] </a:t>
            </a:r>
            <a:r>
              <a:rPr lang="ko-KR" altLang="en-US" dirty="0" smtClean="0"/>
              <a:t>화면에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바로 </a:t>
            </a:r>
            <a:r>
              <a:rPr lang="ko-KR" altLang="en-US" dirty="0"/>
              <a:t>접근할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0" y="1628800"/>
            <a:ext cx="4572000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658369"/>
            <a:ext cx="2808312" cy="3112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248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인터넷 정보 서비스</a:t>
            </a:r>
            <a:r>
              <a:rPr lang="en-US" altLang="ko-KR" dirty="0"/>
              <a:t>(IIS)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3"/>
            </a:pPr>
            <a:r>
              <a:rPr lang="en-US" altLang="ko-KR" dirty="0"/>
              <a:t>[IIS(</a:t>
            </a:r>
            <a:r>
              <a:rPr lang="ko-KR" altLang="en-US" dirty="0"/>
              <a:t>인터넷 정보 서비스</a:t>
            </a:r>
            <a:r>
              <a:rPr lang="en-US" altLang="ko-KR" dirty="0"/>
              <a:t>) </a:t>
            </a:r>
            <a:r>
              <a:rPr lang="ko-KR" altLang="en-US" dirty="0"/>
              <a:t>관리자</a:t>
            </a:r>
            <a:r>
              <a:rPr lang="en-US" altLang="ko-KR" dirty="0"/>
              <a:t>] </a:t>
            </a:r>
            <a:r>
              <a:rPr lang="ko-KR" altLang="en-US" dirty="0"/>
              <a:t>화면에서 웹 서버와 </a:t>
            </a:r>
            <a:r>
              <a:rPr lang="en-US" altLang="ko-KR" dirty="0"/>
              <a:t>FTP </a:t>
            </a:r>
            <a:r>
              <a:rPr lang="ko-KR" altLang="en-US" dirty="0"/>
              <a:t>서버를 설정할 수 있다</a:t>
            </a:r>
            <a:r>
              <a:rPr lang="en-US" altLang="ko-KR" dirty="0"/>
              <a:t>. </a:t>
            </a:r>
            <a:r>
              <a:rPr lang="ko-KR" altLang="en-US" dirty="0"/>
              <a:t>왼쪽에서 목록 펼침 버튼을 클릭하면 </a:t>
            </a:r>
            <a:r>
              <a:rPr lang="en-US" altLang="ko-KR" dirty="0"/>
              <a:t>[</a:t>
            </a:r>
            <a:r>
              <a:rPr lang="ko-KR" altLang="en-US" dirty="0"/>
              <a:t>사이트</a:t>
            </a:r>
            <a:r>
              <a:rPr lang="en-US" altLang="ko-KR" dirty="0"/>
              <a:t>]-[Default Web Site](</a:t>
            </a:r>
            <a:r>
              <a:rPr lang="ko-KR" altLang="en-US" dirty="0"/>
              <a:t>기본 웹 사이트</a:t>
            </a:r>
            <a:r>
              <a:rPr lang="en-US" altLang="ko-KR" dirty="0"/>
              <a:t>)</a:t>
            </a:r>
            <a:r>
              <a:rPr lang="ko-KR" altLang="en-US" dirty="0"/>
              <a:t>가 나타난다</a:t>
            </a:r>
            <a:r>
              <a:rPr lang="en-US" altLang="ko-KR" dirty="0"/>
              <a:t>. </a:t>
            </a:r>
            <a:r>
              <a:rPr lang="ko-KR" altLang="en-US" dirty="0"/>
              <a:t>기본적으로 </a:t>
            </a:r>
            <a:r>
              <a:rPr lang="en-US" altLang="ko-KR" dirty="0"/>
              <a:t>IIS </a:t>
            </a:r>
            <a:r>
              <a:rPr lang="ko-KR" altLang="en-US" dirty="0"/>
              <a:t>서버와 연결된 상태이므로 기본 웹 사이트로 연결할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555" y="2505422"/>
            <a:ext cx="5800725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248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7616</TotalTime>
  <Words>3125</Words>
  <Application>Microsoft Office PowerPoint</Application>
  <PresentationFormat>화면 슬라이드 쇼(4:3)</PresentationFormat>
  <Paragraphs>265</Paragraphs>
  <Slides>74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74</vt:i4>
      </vt:variant>
    </vt:vector>
  </HeadingPairs>
  <TitlesOfParts>
    <vt:vector size="75" baseType="lpstr">
      <vt:lpstr>Office 테마</vt:lpstr>
      <vt:lpstr>Chapter 08. 네트워크 서비스</vt:lpstr>
      <vt:lpstr>PowerPoint 프레젠테이션</vt:lpstr>
      <vt:lpstr>PowerPoint 프레젠테이션</vt:lpstr>
      <vt:lpstr>01. 인터넷 정보 서비스(IIS)</vt:lpstr>
      <vt:lpstr>01. 인터넷 정보 서비스(IIS)</vt:lpstr>
      <vt:lpstr>01. 인터넷 정보 서비스(IIS)</vt:lpstr>
      <vt:lpstr>01. 인터넷 정보 서비스(IIS)</vt:lpstr>
      <vt:lpstr>01. 인터넷 정보 서비스(IIS)</vt:lpstr>
      <vt:lpstr>01. 인터넷 정보 서비스(IIS)</vt:lpstr>
      <vt:lpstr>01. 인터넷 정보 서비스(IIS)</vt:lpstr>
      <vt:lpstr>02. 웹 서비스(HTTP, WWW)</vt:lpstr>
      <vt:lpstr>02. 웹 서비스(HTTP, WWW)</vt:lpstr>
      <vt:lpstr>02. 웹 서비스(HTTP, WWW)</vt:lpstr>
      <vt:lpstr>02. 웹 서비스(HTTP, WWW)</vt:lpstr>
      <vt:lpstr>02. 웹 서비스(HTTP, WWW)</vt:lpstr>
      <vt:lpstr>02. 웹 서비스(HTTP, WWW)</vt:lpstr>
      <vt:lpstr>02. 웹 서비스(HTTP, WWW)</vt:lpstr>
      <vt:lpstr>02. 웹 서비스(HTTP, WWW)</vt:lpstr>
      <vt:lpstr>02. 웹 서비스(HTTP, WWW)</vt:lpstr>
      <vt:lpstr>03. 파일 전송 서비스(FTP)</vt:lpstr>
      <vt:lpstr>03. 파일 전송 서비스(FTP)</vt:lpstr>
      <vt:lpstr>03. 파일 전송 서비스(FTP)</vt:lpstr>
      <vt:lpstr>03. 파일 전송 서비스(FTP)</vt:lpstr>
      <vt:lpstr>03. 파일 전송 서비스(FTP)</vt:lpstr>
      <vt:lpstr>03. 파일 전송 서비스(FTP)</vt:lpstr>
      <vt:lpstr>03. 파일 전송 서비스(FTP)</vt:lpstr>
      <vt:lpstr>03. 파일 전송 서비스(FTP)</vt:lpstr>
      <vt:lpstr>03. 파일 전송 서비스(FTP)</vt:lpstr>
      <vt:lpstr>03. 파일 전송 서비스(FTP)</vt:lpstr>
      <vt:lpstr>03. 파일 전송 서비스(FTP)</vt:lpstr>
      <vt:lpstr>03. 파일 전송 서비스(FTP)</vt:lpstr>
      <vt:lpstr>03. 파일 전송 서비스(FTP)</vt:lpstr>
      <vt:lpstr>03. 파일 전송 서비스(FTP)</vt:lpstr>
      <vt:lpstr>03. 파일 전송 서비스(FTP)</vt:lpstr>
      <vt:lpstr>03. 파일 전송 서비스(FTP)</vt:lpstr>
      <vt:lpstr>03. 파일 전송 서비스(FTP)</vt:lpstr>
      <vt:lpstr>03. 파일 전송 서비스(FTP)</vt:lpstr>
      <vt:lpstr>03. 파일 전송 서비스(FTP)</vt:lpstr>
      <vt:lpstr>03. 파일 전송 서비스(FTP)</vt:lpstr>
      <vt:lpstr>03. 파일 전송 서비스(FTP)</vt:lpstr>
      <vt:lpstr>03. 파일 전송 서비스(FTP)</vt:lpstr>
      <vt:lpstr>03. 파일 전송 서비스(FTP)</vt:lpstr>
      <vt:lpstr>03. 파일 전송 서비스(FTP)</vt:lpstr>
      <vt:lpstr>03. 파일 전송 서비스(FTP)</vt:lpstr>
      <vt:lpstr>03. 파일 전송 서비스(FTP)</vt:lpstr>
      <vt:lpstr>03. 파일 전송 서비스(FTP)</vt:lpstr>
      <vt:lpstr>03. 파일 전송 서비스(FTP)</vt:lpstr>
      <vt:lpstr>03. 파일 전송 서비스(FTP)</vt:lpstr>
      <vt:lpstr>03. 파일 전송 서비스(FTP)</vt:lpstr>
      <vt:lpstr>03. 파일 전송 서비스(FTP)</vt:lpstr>
      <vt:lpstr>03. 파일 전송 서비스(FTP)</vt:lpstr>
      <vt:lpstr>04. 메일 서비스(SMTP)</vt:lpstr>
      <vt:lpstr>04. 메일 서비스(SMTP)</vt:lpstr>
      <vt:lpstr>04. 메일 서비스(SMTP)</vt:lpstr>
      <vt:lpstr>04. 메일 서비스(SMTP)</vt:lpstr>
      <vt:lpstr>04. 메일 서비스(SMTP)</vt:lpstr>
      <vt:lpstr>04. 메일 서비스(SMTP)</vt:lpstr>
      <vt:lpstr>04. 메일 서비스(SMTP)</vt:lpstr>
      <vt:lpstr>04. 메일 서비스(SMTP)</vt:lpstr>
      <vt:lpstr>04. 메일 서비스(SMTP)</vt:lpstr>
      <vt:lpstr>04. 메일 서비스(SMTP)</vt:lpstr>
      <vt:lpstr>04. 메일 서비스(SMTP)</vt:lpstr>
      <vt:lpstr>04. 메일 서비스(SMTP)</vt:lpstr>
      <vt:lpstr>04. 메일 서비스(SMTP)</vt:lpstr>
      <vt:lpstr>04. 메일 서비스(SMTP)</vt:lpstr>
      <vt:lpstr>04. 메일 서비스(SMTP)</vt:lpstr>
      <vt:lpstr>04. 메일 서비스(SMTP)</vt:lpstr>
      <vt:lpstr>05. FTP 덤프 분석 - 실습</vt:lpstr>
      <vt:lpstr>05. FTP 덤프 분석 - 실습</vt:lpstr>
      <vt:lpstr>05. FTP 덤프 분석 - 실습</vt:lpstr>
      <vt:lpstr>05. FTP 덤프 분석 - 실습</vt:lpstr>
      <vt:lpstr>05. FTP 덤프 분석 - 실습</vt:lpstr>
      <vt:lpstr>05. FTP 덤프 분석 - 실습</vt:lpstr>
      <vt:lpstr>05. FTP 덤프 분석 - 실습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Windows 사용자</cp:lastModifiedBy>
  <cp:revision>669</cp:revision>
  <dcterms:created xsi:type="dcterms:W3CDTF">2012-07-11T10:23:22Z</dcterms:created>
  <dcterms:modified xsi:type="dcterms:W3CDTF">2019-08-19T01:46:57Z</dcterms:modified>
</cp:coreProperties>
</file>